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3"/>
  </p:notesMasterIdLst>
  <p:sldIdLst>
    <p:sldId id="256" r:id="rId2"/>
    <p:sldId id="257" r:id="rId3"/>
    <p:sldId id="323" r:id="rId4"/>
    <p:sldId id="258" r:id="rId5"/>
    <p:sldId id="259" r:id="rId6"/>
    <p:sldId id="260" r:id="rId7"/>
    <p:sldId id="261" r:id="rId8"/>
    <p:sldId id="262" r:id="rId9"/>
    <p:sldId id="324" r:id="rId10"/>
    <p:sldId id="325" r:id="rId11"/>
    <p:sldId id="263" r:id="rId12"/>
    <p:sldId id="264" r:id="rId13"/>
    <p:sldId id="265" r:id="rId14"/>
    <p:sldId id="271" r:id="rId15"/>
    <p:sldId id="272" r:id="rId16"/>
    <p:sldId id="268" r:id="rId17"/>
    <p:sldId id="318" r:id="rId18"/>
    <p:sldId id="321" r:id="rId19"/>
    <p:sldId id="319" r:id="rId20"/>
    <p:sldId id="320" r:id="rId21"/>
    <p:sldId id="317" r:id="rId22"/>
    <p:sldId id="267" r:id="rId23"/>
    <p:sldId id="266" r:id="rId24"/>
    <p:sldId id="322" r:id="rId25"/>
    <p:sldId id="303" r:id="rId26"/>
    <p:sldId id="304" r:id="rId27"/>
    <p:sldId id="306" r:id="rId28"/>
    <p:sldId id="305" r:id="rId29"/>
    <p:sldId id="273" r:id="rId30"/>
    <p:sldId id="326" r:id="rId31"/>
    <p:sldId id="270" r:id="rId32"/>
    <p:sldId id="274" r:id="rId33"/>
    <p:sldId id="275" r:id="rId34"/>
    <p:sldId id="276" r:id="rId35"/>
    <p:sldId id="277" r:id="rId36"/>
    <p:sldId id="278" r:id="rId37"/>
    <p:sldId id="279" r:id="rId38"/>
    <p:sldId id="327" r:id="rId39"/>
    <p:sldId id="316" r:id="rId40"/>
    <p:sldId id="280" r:id="rId41"/>
    <p:sldId id="281" r:id="rId42"/>
    <p:sldId id="282" r:id="rId43"/>
    <p:sldId id="283" r:id="rId44"/>
    <p:sldId id="284" r:id="rId45"/>
    <p:sldId id="285" r:id="rId46"/>
    <p:sldId id="313" r:id="rId47"/>
    <p:sldId id="314" r:id="rId48"/>
    <p:sldId id="269" r:id="rId49"/>
    <p:sldId id="315" r:id="rId50"/>
    <p:sldId id="289" r:id="rId51"/>
    <p:sldId id="328" r:id="rId52"/>
    <p:sldId id="566" r:id="rId53"/>
    <p:sldId id="568" r:id="rId54"/>
    <p:sldId id="569" r:id="rId55"/>
    <p:sldId id="570" r:id="rId56"/>
    <p:sldId id="595" r:id="rId57"/>
    <p:sldId id="572" r:id="rId58"/>
    <p:sldId id="573" r:id="rId59"/>
    <p:sldId id="571" r:id="rId60"/>
    <p:sldId id="574" r:id="rId61"/>
    <p:sldId id="596" r:id="rId62"/>
    <p:sldId id="591" r:id="rId63"/>
    <p:sldId id="577" r:id="rId64"/>
    <p:sldId id="578" r:id="rId65"/>
    <p:sldId id="579" r:id="rId66"/>
    <p:sldId id="597" r:id="rId67"/>
    <p:sldId id="599" r:id="rId68"/>
    <p:sldId id="598" r:id="rId69"/>
    <p:sldId id="592" r:id="rId70"/>
    <p:sldId id="575" r:id="rId71"/>
    <p:sldId id="580" r:id="rId72"/>
    <p:sldId id="581" r:id="rId73"/>
    <p:sldId id="582" r:id="rId74"/>
    <p:sldId id="583" r:id="rId75"/>
    <p:sldId id="565" r:id="rId76"/>
    <p:sldId id="593" r:id="rId77"/>
    <p:sldId id="554" r:id="rId78"/>
    <p:sldId id="561" r:id="rId79"/>
    <p:sldId id="562" r:id="rId80"/>
    <p:sldId id="589" r:id="rId81"/>
    <p:sldId id="594" r:id="rId82"/>
    <p:sldId id="564" r:id="rId83"/>
    <p:sldId id="567" r:id="rId84"/>
    <p:sldId id="290" r:id="rId85"/>
    <p:sldId id="291" r:id="rId86"/>
    <p:sldId id="292" r:id="rId87"/>
    <p:sldId id="293" r:id="rId88"/>
    <p:sldId id="294" r:id="rId89"/>
    <p:sldId id="295" r:id="rId90"/>
    <p:sldId id="296" r:id="rId91"/>
    <p:sldId id="297" r:id="rId92"/>
    <p:sldId id="300" r:id="rId93"/>
    <p:sldId id="301" r:id="rId94"/>
    <p:sldId id="302" r:id="rId95"/>
    <p:sldId id="288" r:id="rId96"/>
    <p:sldId id="307" r:id="rId97"/>
    <p:sldId id="308" r:id="rId98"/>
    <p:sldId id="309" r:id="rId99"/>
    <p:sldId id="310" r:id="rId100"/>
    <p:sldId id="311" r:id="rId101"/>
    <p:sldId id="312" r:id="rId10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4" roundtripDataSignature="AMtx7mjPHx5ICzX41c+FY5QJMD3/bVHt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158DB1-E632-4587-992C-7FC52A8DE03A}">
  <a:tblStyle styleId="{3F158DB1-E632-4587-992C-7FC52A8DE03A}"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A529AEC-49ED-4D0A-81CD-03B23D9B34B1}"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7" autoAdjust="0"/>
    <p:restoredTop sz="94660"/>
  </p:normalViewPr>
  <p:slideViewPr>
    <p:cSldViewPr snapToGrid="0">
      <p:cViewPr varScale="1">
        <p:scale>
          <a:sx n="97" d="100"/>
          <a:sy n="97" d="100"/>
        </p:scale>
        <p:origin x="98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8295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4" name="Google Shape;634;p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5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596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778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548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6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E854811A-CEF7-BD24-1A05-9D30B4FCEAF1}"/>
            </a:ext>
          </a:extLst>
        </p:cNvPr>
        <p:cNvGrpSpPr/>
        <p:nvPr/>
      </p:nvGrpSpPr>
      <p:grpSpPr>
        <a:xfrm>
          <a:off x="0" y="0"/>
          <a:ext cx="0" cy="0"/>
          <a:chOff x="0" y="0"/>
          <a:chExt cx="0" cy="0"/>
        </a:xfrm>
      </p:grpSpPr>
      <p:sp>
        <p:nvSpPr>
          <p:cNvPr id="442" name="Google Shape;442;p30:notes">
            <a:extLst>
              <a:ext uri="{FF2B5EF4-FFF2-40B4-BE49-F238E27FC236}">
                <a16:creationId xmlns:a16="http://schemas.microsoft.com/office/drawing/2014/main" id="{37535CF7-3A1B-9719-94CF-01560334D33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30:notes">
            <a:extLst>
              <a:ext uri="{FF2B5EF4-FFF2-40B4-BE49-F238E27FC236}">
                <a16:creationId xmlns:a16="http://schemas.microsoft.com/office/drawing/2014/main" id="{2858F84A-1FA8-401D-9C21-45ED95AC09B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1717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DEF7EEA5-8B57-968E-592E-5BEC6670872C}"/>
            </a:ext>
          </a:extLst>
        </p:cNvPr>
        <p:cNvGrpSpPr/>
        <p:nvPr/>
      </p:nvGrpSpPr>
      <p:grpSpPr>
        <a:xfrm>
          <a:off x="0" y="0"/>
          <a:ext cx="0" cy="0"/>
          <a:chOff x="0" y="0"/>
          <a:chExt cx="0" cy="0"/>
        </a:xfrm>
      </p:grpSpPr>
      <p:sp>
        <p:nvSpPr>
          <p:cNvPr id="442" name="Google Shape;442;p30:notes">
            <a:extLst>
              <a:ext uri="{FF2B5EF4-FFF2-40B4-BE49-F238E27FC236}">
                <a16:creationId xmlns:a16="http://schemas.microsoft.com/office/drawing/2014/main" id="{D4857989-C284-16C0-B909-DB8DE0CE208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30:notes">
            <a:extLst>
              <a:ext uri="{FF2B5EF4-FFF2-40B4-BE49-F238E27FC236}">
                <a16:creationId xmlns:a16="http://schemas.microsoft.com/office/drawing/2014/main" id="{AE70D596-AAC0-BF6D-781C-DC53CBF79D79}"/>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142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F4A2239C-90D6-B09D-69C0-73147D9A6612}"/>
            </a:ext>
          </a:extLst>
        </p:cNvPr>
        <p:cNvGrpSpPr/>
        <p:nvPr/>
      </p:nvGrpSpPr>
      <p:grpSpPr>
        <a:xfrm>
          <a:off x="0" y="0"/>
          <a:ext cx="0" cy="0"/>
          <a:chOff x="0" y="0"/>
          <a:chExt cx="0" cy="0"/>
        </a:xfrm>
      </p:grpSpPr>
      <p:sp>
        <p:nvSpPr>
          <p:cNvPr id="442" name="Google Shape;442;p30:notes">
            <a:extLst>
              <a:ext uri="{FF2B5EF4-FFF2-40B4-BE49-F238E27FC236}">
                <a16:creationId xmlns:a16="http://schemas.microsoft.com/office/drawing/2014/main" id="{C04FAE46-8C88-F269-0B42-D4A84CEED64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30:notes">
            <a:extLst>
              <a:ext uri="{FF2B5EF4-FFF2-40B4-BE49-F238E27FC236}">
                <a16:creationId xmlns:a16="http://schemas.microsoft.com/office/drawing/2014/main" id="{E6EC6B5F-8F60-A91C-F225-A18BDEAB1DD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348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52</a:t>
            </a:fld>
            <a:endParaRPr lang="zh-TW" altLang="en-US"/>
          </a:p>
        </p:txBody>
      </p:sp>
    </p:spTree>
    <p:extLst>
      <p:ext uri="{BB962C8B-B14F-4D97-AF65-F5344CB8AC3E}">
        <p14:creationId xmlns:p14="http://schemas.microsoft.com/office/powerpoint/2010/main" val="736254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53</a:t>
            </a:fld>
            <a:endParaRPr lang="zh-TW" altLang="en-US"/>
          </a:p>
        </p:txBody>
      </p:sp>
    </p:spTree>
    <p:extLst>
      <p:ext uri="{BB962C8B-B14F-4D97-AF65-F5344CB8AC3E}">
        <p14:creationId xmlns:p14="http://schemas.microsoft.com/office/powerpoint/2010/main" val="1411308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55</a:t>
            </a:fld>
            <a:endParaRPr lang="zh-TW" altLang="en-US"/>
          </a:p>
        </p:txBody>
      </p:sp>
    </p:spTree>
    <p:extLst>
      <p:ext uri="{BB962C8B-B14F-4D97-AF65-F5344CB8AC3E}">
        <p14:creationId xmlns:p14="http://schemas.microsoft.com/office/powerpoint/2010/main" val="2746072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56</a:t>
            </a:fld>
            <a:endParaRPr lang="zh-TW" altLang="en-US"/>
          </a:p>
        </p:txBody>
      </p:sp>
    </p:spTree>
    <p:extLst>
      <p:ext uri="{BB962C8B-B14F-4D97-AF65-F5344CB8AC3E}">
        <p14:creationId xmlns:p14="http://schemas.microsoft.com/office/powerpoint/2010/main" val="1245454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57</a:t>
            </a:fld>
            <a:endParaRPr lang="zh-TW" altLang="en-US"/>
          </a:p>
        </p:txBody>
      </p:sp>
    </p:spTree>
    <p:extLst>
      <p:ext uri="{BB962C8B-B14F-4D97-AF65-F5344CB8AC3E}">
        <p14:creationId xmlns:p14="http://schemas.microsoft.com/office/powerpoint/2010/main" val="1347448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58</a:t>
            </a:fld>
            <a:endParaRPr lang="zh-TW" altLang="en-US"/>
          </a:p>
        </p:txBody>
      </p:sp>
    </p:spTree>
    <p:extLst>
      <p:ext uri="{BB962C8B-B14F-4D97-AF65-F5344CB8AC3E}">
        <p14:creationId xmlns:p14="http://schemas.microsoft.com/office/powerpoint/2010/main" val="3996264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59</a:t>
            </a:fld>
            <a:endParaRPr lang="zh-TW" altLang="en-US"/>
          </a:p>
        </p:txBody>
      </p:sp>
    </p:spTree>
    <p:extLst>
      <p:ext uri="{BB962C8B-B14F-4D97-AF65-F5344CB8AC3E}">
        <p14:creationId xmlns:p14="http://schemas.microsoft.com/office/powerpoint/2010/main" val="195060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61</a:t>
            </a:fld>
            <a:endParaRPr lang="zh-TW" altLang="en-US"/>
          </a:p>
        </p:txBody>
      </p:sp>
    </p:spTree>
    <p:extLst>
      <p:ext uri="{BB962C8B-B14F-4D97-AF65-F5344CB8AC3E}">
        <p14:creationId xmlns:p14="http://schemas.microsoft.com/office/powerpoint/2010/main" val="2049867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62</a:t>
            </a:fld>
            <a:endParaRPr lang="zh-TW" altLang="en-US"/>
          </a:p>
        </p:txBody>
      </p:sp>
    </p:spTree>
    <p:extLst>
      <p:ext uri="{BB962C8B-B14F-4D97-AF65-F5344CB8AC3E}">
        <p14:creationId xmlns:p14="http://schemas.microsoft.com/office/powerpoint/2010/main" val="2317160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63</a:t>
            </a:fld>
            <a:endParaRPr lang="zh-TW" altLang="en-US"/>
          </a:p>
        </p:txBody>
      </p:sp>
    </p:spTree>
    <p:extLst>
      <p:ext uri="{BB962C8B-B14F-4D97-AF65-F5344CB8AC3E}">
        <p14:creationId xmlns:p14="http://schemas.microsoft.com/office/powerpoint/2010/main" val="1264954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64</a:t>
            </a:fld>
            <a:endParaRPr lang="zh-TW" altLang="en-US"/>
          </a:p>
        </p:txBody>
      </p:sp>
    </p:spTree>
    <p:extLst>
      <p:ext uri="{BB962C8B-B14F-4D97-AF65-F5344CB8AC3E}">
        <p14:creationId xmlns:p14="http://schemas.microsoft.com/office/powerpoint/2010/main" val="4168756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65</a:t>
            </a:fld>
            <a:endParaRPr lang="zh-TW" altLang="en-US"/>
          </a:p>
        </p:txBody>
      </p:sp>
    </p:spTree>
    <p:extLst>
      <p:ext uri="{BB962C8B-B14F-4D97-AF65-F5344CB8AC3E}">
        <p14:creationId xmlns:p14="http://schemas.microsoft.com/office/powerpoint/2010/main" val="285672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F4E2A-A9A9-8C1A-9AC0-2DF8EFC9F89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20C1C8-588A-4A35-CFCB-3B7B7E9879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6483F8B-2D23-98E2-D280-B207C025ED2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BB0943F9-E9BA-06D1-470C-25089C5C9C64}"/>
              </a:ext>
            </a:extLst>
          </p:cNvPr>
          <p:cNvSpPr>
            <a:spLocks noGrp="1"/>
          </p:cNvSpPr>
          <p:nvPr>
            <p:ph type="sldNum" sz="quarter" idx="5"/>
          </p:nvPr>
        </p:nvSpPr>
        <p:spPr/>
        <p:txBody>
          <a:bodyPr/>
          <a:lstStyle/>
          <a:p>
            <a:fld id="{479B0D48-F60E-44AF-BBCD-29181D6E5027}" type="slidenum">
              <a:rPr lang="zh-TW" altLang="en-US" smtClean="0"/>
              <a:t>66</a:t>
            </a:fld>
            <a:endParaRPr lang="zh-TW" altLang="en-US"/>
          </a:p>
        </p:txBody>
      </p:sp>
    </p:spTree>
    <p:extLst>
      <p:ext uri="{BB962C8B-B14F-4D97-AF65-F5344CB8AC3E}">
        <p14:creationId xmlns:p14="http://schemas.microsoft.com/office/powerpoint/2010/main" val="1342794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D4D52-1373-1ED8-2115-7690B5534C3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F2F3438-5D5A-C07B-2221-31AD8B1350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9CA9ED5-5EF6-8B60-DDD7-40A2BAC02FBD}"/>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4EED3F8F-E331-943C-94FB-FB6ED3F82016}"/>
              </a:ext>
            </a:extLst>
          </p:cNvPr>
          <p:cNvSpPr>
            <a:spLocks noGrp="1"/>
          </p:cNvSpPr>
          <p:nvPr>
            <p:ph type="sldNum" sz="quarter" idx="5"/>
          </p:nvPr>
        </p:nvSpPr>
        <p:spPr/>
        <p:txBody>
          <a:bodyPr/>
          <a:lstStyle/>
          <a:p>
            <a:fld id="{479B0D48-F60E-44AF-BBCD-29181D6E5027}" type="slidenum">
              <a:rPr lang="zh-TW" altLang="en-US" smtClean="0"/>
              <a:t>67</a:t>
            </a:fld>
            <a:endParaRPr lang="zh-TW" altLang="en-US"/>
          </a:p>
        </p:txBody>
      </p:sp>
    </p:spTree>
    <p:extLst>
      <p:ext uri="{BB962C8B-B14F-4D97-AF65-F5344CB8AC3E}">
        <p14:creationId xmlns:p14="http://schemas.microsoft.com/office/powerpoint/2010/main" val="25539133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70</a:t>
            </a:fld>
            <a:endParaRPr lang="zh-TW" altLang="en-US"/>
          </a:p>
        </p:txBody>
      </p:sp>
    </p:spTree>
    <p:extLst>
      <p:ext uri="{BB962C8B-B14F-4D97-AF65-F5344CB8AC3E}">
        <p14:creationId xmlns:p14="http://schemas.microsoft.com/office/powerpoint/2010/main" val="344358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71</a:t>
            </a:fld>
            <a:endParaRPr lang="zh-TW" altLang="en-US"/>
          </a:p>
        </p:txBody>
      </p:sp>
    </p:spTree>
    <p:extLst>
      <p:ext uri="{BB962C8B-B14F-4D97-AF65-F5344CB8AC3E}">
        <p14:creationId xmlns:p14="http://schemas.microsoft.com/office/powerpoint/2010/main" val="41706556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72</a:t>
            </a:fld>
            <a:endParaRPr lang="zh-TW" altLang="en-US"/>
          </a:p>
        </p:txBody>
      </p:sp>
    </p:spTree>
    <p:extLst>
      <p:ext uri="{BB962C8B-B14F-4D97-AF65-F5344CB8AC3E}">
        <p14:creationId xmlns:p14="http://schemas.microsoft.com/office/powerpoint/2010/main" val="1936258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73</a:t>
            </a:fld>
            <a:endParaRPr lang="zh-TW" altLang="en-US"/>
          </a:p>
        </p:txBody>
      </p:sp>
    </p:spTree>
    <p:extLst>
      <p:ext uri="{BB962C8B-B14F-4D97-AF65-F5344CB8AC3E}">
        <p14:creationId xmlns:p14="http://schemas.microsoft.com/office/powerpoint/2010/main" val="452709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74</a:t>
            </a:fld>
            <a:endParaRPr lang="zh-TW" altLang="en-US"/>
          </a:p>
        </p:txBody>
      </p:sp>
    </p:spTree>
    <p:extLst>
      <p:ext uri="{BB962C8B-B14F-4D97-AF65-F5344CB8AC3E}">
        <p14:creationId xmlns:p14="http://schemas.microsoft.com/office/powerpoint/2010/main" val="19417208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75</a:t>
            </a:fld>
            <a:endParaRPr lang="zh-TW" altLang="en-US"/>
          </a:p>
        </p:txBody>
      </p:sp>
    </p:spTree>
    <p:extLst>
      <p:ext uri="{BB962C8B-B14F-4D97-AF65-F5344CB8AC3E}">
        <p14:creationId xmlns:p14="http://schemas.microsoft.com/office/powerpoint/2010/main" val="3551349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77</a:t>
            </a:fld>
            <a:endParaRPr lang="zh-TW" altLang="en-US"/>
          </a:p>
        </p:txBody>
      </p:sp>
    </p:spTree>
    <p:extLst>
      <p:ext uri="{BB962C8B-B14F-4D97-AF65-F5344CB8AC3E}">
        <p14:creationId xmlns:p14="http://schemas.microsoft.com/office/powerpoint/2010/main" val="1811964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78</a:t>
            </a:fld>
            <a:endParaRPr lang="zh-TW" altLang="en-US"/>
          </a:p>
        </p:txBody>
      </p:sp>
    </p:spTree>
    <p:extLst>
      <p:ext uri="{BB962C8B-B14F-4D97-AF65-F5344CB8AC3E}">
        <p14:creationId xmlns:p14="http://schemas.microsoft.com/office/powerpoint/2010/main" val="33862654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79</a:t>
            </a:fld>
            <a:endParaRPr lang="zh-TW" altLang="en-US"/>
          </a:p>
        </p:txBody>
      </p:sp>
    </p:spTree>
    <p:extLst>
      <p:ext uri="{BB962C8B-B14F-4D97-AF65-F5344CB8AC3E}">
        <p14:creationId xmlns:p14="http://schemas.microsoft.com/office/powerpoint/2010/main" val="1026192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80</a:t>
            </a:fld>
            <a:endParaRPr lang="zh-TW" altLang="en-US"/>
          </a:p>
        </p:txBody>
      </p:sp>
    </p:spTree>
    <p:extLst>
      <p:ext uri="{BB962C8B-B14F-4D97-AF65-F5344CB8AC3E}">
        <p14:creationId xmlns:p14="http://schemas.microsoft.com/office/powerpoint/2010/main" val="2273222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82</a:t>
            </a:fld>
            <a:endParaRPr lang="zh-TW" altLang="en-US"/>
          </a:p>
        </p:txBody>
      </p:sp>
    </p:spTree>
    <p:extLst>
      <p:ext uri="{BB962C8B-B14F-4D97-AF65-F5344CB8AC3E}">
        <p14:creationId xmlns:p14="http://schemas.microsoft.com/office/powerpoint/2010/main" val="3790240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8" name="Google Shape;128;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9B0D48-F60E-44AF-BBCD-29181D6E5027}" type="slidenum">
              <a:rPr lang="zh-TW" altLang="en-US" smtClean="0"/>
              <a:t>83</a:t>
            </a:fld>
            <a:endParaRPr lang="zh-TW" altLang="en-US"/>
          </a:p>
        </p:txBody>
      </p:sp>
    </p:spTree>
    <p:extLst>
      <p:ext uri="{BB962C8B-B14F-4D97-AF65-F5344CB8AC3E}">
        <p14:creationId xmlns:p14="http://schemas.microsoft.com/office/powerpoint/2010/main" val="32407736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5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5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5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5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735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59"/>
          <p:cNvSpPr txBox="1">
            <a:spLocks noGrp="1"/>
          </p:cNvSpPr>
          <p:nvPr>
            <p:ph type="ctrTitle"/>
          </p:nvPr>
        </p:nvSpPr>
        <p:spPr>
          <a:xfrm>
            <a:off x="685800" y="1039985"/>
            <a:ext cx="7772400" cy="277413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400"/>
              <a:buFont typeface="Times New Roman"/>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9"/>
          <p:cNvSpPr txBox="1">
            <a:spLocks noGrp="1"/>
          </p:cNvSpPr>
          <p:nvPr>
            <p:ph type="subTitle" idx="1"/>
          </p:nvPr>
        </p:nvSpPr>
        <p:spPr>
          <a:xfrm>
            <a:off x="1143000" y="4135394"/>
            <a:ext cx="6858000" cy="143544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6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8"/>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69"/>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9"/>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1"/>
        <p:cNvGrpSpPr/>
        <p:nvPr/>
      </p:nvGrpSpPr>
      <p:grpSpPr>
        <a:xfrm>
          <a:off x="0" y="0"/>
          <a:ext cx="0" cy="0"/>
          <a:chOff x="0" y="0"/>
          <a:chExt cx="0" cy="0"/>
        </a:xfrm>
      </p:grpSpPr>
      <p:sp>
        <p:nvSpPr>
          <p:cNvPr id="22" name="Google Shape;22;p60"/>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0"/>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Font typeface="Calibri"/>
              <a:buChar char="˗"/>
              <a:defRPr sz="1800"/>
            </a:lvl2pPr>
            <a:lvl3pPr marL="1371600" lvl="2" indent="-330200" algn="l">
              <a:lnSpc>
                <a:spcPct val="90000"/>
              </a:lnSpc>
              <a:spcBef>
                <a:spcPts val="500"/>
              </a:spcBef>
              <a:spcAft>
                <a:spcPts val="0"/>
              </a:spcAft>
              <a:buClr>
                <a:schemeClr val="dk1"/>
              </a:buClr>
              <a:buSzPts val="1600"/>
              <a:buFont typeface="Calibri"/>
              <a:buChar char="˗"/>
              <a:defRPr sz="1600"/>
            </a:lvl3pPr>
            <a:lvl4pPr marL="1828800" lvl="3" indent="-317500" algn="l">
              <a:lnSpc>
                <a:spcPct val="90000"/>
              </a:lnSpc>
              <a:spcBef>
                <a:spcPts val="500"/>
              </a:spcBef>
              <a:spcAft>
                <a:spcPts val="0"/>
              </a:spcAft>
              <a:buClr>
                <a:schemeClr val="dk1"/>
              </a:buClr>
              <a:buSzPts val="1400"/>
              <a:buFont typeface="Calibri"/>
              <a:buChar char="˗"/>
              <a:defRPr sz="1400"/>
            </a:lvl4pPr>
            <a:lvl5pPr marL="2286000" lvl="4" indent="-304800" algn="l">
              <a:lnSpc>
                <a:spcPct val="90000"/>
              </a:lnSpc>
              <a:spcBef>
                <a:spcPts val="500"/>
              </a:spcBef>
              <a:spcAft>
                <a:spcPts val="0"/>
              </a:spcAft>
              <a:buClr>
                <a:schemeClr val="dk1"/>
              </a:buClr>
              <a:buSzPts val="1200"/>
              <a:buFont typeface="Calibri"/>
              <a:buChar char="˗"/>
              <a:defRPr sz="1200"/>
            </a:lvl5pPr>
            <a:lvl6pPr marL="2743200" lvl="5" indent="-298450" algn="l">
              <a:lnSpc>
                <a:spcPct val="90000"/>
              </a:lnSpc>
              <a:spcBef>
                <a:spcPts val="500"/>
              </a:spcBef>
              <a:spcAft>
                <a:spcPts val="0"/>
              </a:spcAft>
              <a:buClr>
                <a:schemeClr val="dk1"/>
              </a:buClr>
              <a:buSzPts val="1100"/>
              <a:buFont typeface="Calibri"/>
              <a:buChar char="‐"/>
              <a:defRPr sz="1100"/>
            </a:lvl6pPr>
            <a:lvl7pPr marL="3200400" lvl="6" indent="-298450" algn="l">
              <a:lnSpc>
                <a:spcPct val="90000"/>
              </a:lnSpc>
              <a:spcBef>
                <a:spcPts val="500"/>
              </a:spcBef>
              <a:spcAft>
                <a:spcPts val="0"/>
              </a:spcAft>
              <a:buClr>
                <a:schemeClr val="dk1"/>
              </a:buClr>
              <a:buSzPts val="1100"/>
              <a:buFont typeface="Calibri"/>
              <a:buChar char="‐"/>
              <a:defRPr sz="1100"/>
            </a:lvl7pPr>
            <a:lvl8pPr marL="3657600" lvl="7" indent="-298450" algn="l">
              <a:lnSpc>
                <a:spcPct val="90000"/>
              </a:lnSpc>
              <a:spcBef>
                <a:spcPts val="500"/>
              </a:spcBef>
              <a:spcAft>
                <a:spcPts val="0"/>
              </a:spcAft>
              <a:buClr>
                <a:schemeClr val="dk1"/>
              </a:buClr>
              <a:buSzPts val="1100"/>
              <a:buFont typeface="Calibri"/>
              <a:buChar char="‐"/>
              <a:defRPr sz="1100"/>
            </a:lvl8pPr>
            <a:lvl9pPr marL="4114800" lvl="8" indent="-298450" algn="l">
              <a:lnSpc>
                <a:spcPct val="90000"/>
              </a:lnSpc>
              <a:spcBef>
                <a:spcPts val="500"/>
              </a:spcBef>
              <a:spcAft>
                <a:spcPts val="0"/>
              </a:spcAft>
              <a:buClr>
                <a:schemeClr val="dk1"/>
              </a:buClr>
              <a:buSzPts val="1100"/>
              <a:buFont typeface="Calibri"/>
              <a:buChar char="‐"/>
              <a:defRPr sz="1100"/>
            </a:lvl9pPr>
          </a:lstStyle>
          <a:p>
            <a:endParaRPr/>
          </a:p>
        </p:txBody>
      </p:sp>
      <p:sp>
        <p:nvSpPr>
          <p:cNvPr id="24" name="Google Shape;24;p60"/>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0"/>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6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33"/>
        <p:cNvGrpSpPr/>
        <p:nvPr/>
      </p:nvGrpSpPr>
      <p:grpSpPr>
        <a:xfrm>
          <a:off x="0" y="0"/>
          <a:ext cx="0" cy="0"/>
          <a:chOff x="0" y="0"/>
          <a:chExt cx="0" cy="0"/>
        </a:xfrm>
      </p:grpSpPr>
      <p:sp>
        <p:nvSpPr>
          <p:cNvPr id="34" name="Google Shape;34;p6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2"/>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2"/>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40"/>
        <p:cNvGrpSpPr/>
        <p:nvPr/>
      </p:nvGrpSpPr>
      <p:grpSpPr>
        <a:xfrm>
          <a:off x="0" y="0"/>
          <a:ext cx="0" cy="0"/>
          <a:chOff x="0" y="0"/>
          <a:chExt cx="0" cy="0"/>
        </a:xfrm>
      </p:grpSpPr>
      <p:sp>
        <p:nvSpPr>
          <p:cNvPr id="41" name="Google Shape;41;p63"/>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6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6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65"/>
        <p:cNvGrpSpPr/>
        <p:nvPr/>
      </p:nvGrpSpPr>
      <p:grpSpPr>
        <a:xfrm>
          <a:off x="0" y="0"/>
          <a:ext cx="0" cy="0"/>
          <a:chOff x="0" y="0"/>
          <a:chExt cx="0" cy="0"/>
        </a:xfrm>
      </p:grpSpPr>
      <p:sp>
        <p:nvSpPr>
          <p:cNvPr id="66" name="Google Shape;66;p67"/>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7"/>
          <p:cNvSpPr>
            <a:spLocks noGrp="1"/>
          </p:cNvSpPr>
          <p:nvPr>
            <p:ph type="pic" idx="2"/>
          </p:nvPr>
        </p:nvSpPr>
        <p:spPr>
          <a:xfrm>
            <a:off x="3887391" y="987426"/>
            <a:ext cx="4629150" cy="4873625"/>
          </a:xfrm>
          <a:prstGeom prst="rect">
            <a:avLst/>
          </a:prstGeom>
          <a:noFill/>
          <a:ln>
            <a:noFill/>
          </a:ln>
        </p:spPr>
      </p:sp>
      <p:sp>
        <p:nvSpPr>
          <p:cNvPr id="68" name="Google Shape;68;p67"/>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mt="7000"/>
          </a:blip>
          <a:tile tx="0" ty="0" sx="25000" sy="25000" flip="none" algn="ctr"/>
        </a:blip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hackmd.io/@VdgkdLfjTJqoAqqkM8zAvA/rk10ItfP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hyperlink" Target="http://kastner.ucsd.edu/wp-content/uploads/2014/04/admin/fpl-riffa2.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hyperlink" Target="https://github.com/KastnerRG/riff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hyperlink" Target="https://www.terasic.com.tw/cgi-bin/page/archive.pl?Language=Taiwan&amp;CategoryNo=159&amp;No=72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1.cs.columbia.edu/~sedwards/classes/2009/4840/mnl_avalon_spec.pdf"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www.innovateasia.com/asia/download/document/knowledge_11_Taiwan.pd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l430fpga.notion.site/bl430fpga/BL430-FPGA-bc15283eff644dbb99361cf0e3277a4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hyperlink" Target="https://www.terasic.com.tw/cgi-bin/page/archive.pl?Language=Taiwan&amp;CategoryNo=159&amp;No=726&amp;PartNo=4"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hyperlink" Target="https://www.terasic.com.tw/cgi-bin/page/archive.pl?Language=Taiwan&amp;CategoryNo=2&amp;No=1138&amp;PartNo=4"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hyperlink" Target="https://available-soursop-b6e.notion.site/Server-78a8b54198244cdca3d603d70ed0397c"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685800" y="136524"/>
            <a:ext cx="7909560" cy="277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dirty="0">
                <a:latin typeface="Times New Roman"/>
                <a:ea typeface="Times New Roman"/>
                <a:cs typeface="Times New Roman"/>
                <a:sym typeface="Times New Roman"/>
              </a:rPr>
              <a:t>RIFFA 2.2.2 for dummy</a:t>
            </a:r>
            <a:endParaRPr sz="3200" dirty="0">
              <a:latin typeface="Times New Roman"/>
              <a:ea typeface="Times New Roman"/>
              <a:cs typeface="Times New Roman"/>
              <a:sym typeface="Times New Roman"/>
            </a:endParaRPr>
          </a:p>
        </p:txBody>
      </p:sp>
      <p:sp>
        <p:nvSpPr>
          <p:cNvPr id="89" name="Google Shape;89;p1"/>
          <p:cNvSpPr txBox="1">
            <a:spLocks noGrp="1"/>
          </p:cNvSpPr>
          <p:nvPr>
            <p:ph type="subTitle" idx="1"/>
          </p:nvPr>
        </p:nvSpPr>
        <p:spPr>
          <a:xfrm>
            <a:off x="685800" y="3104763"/>
            <a:ext cx="7315200" cy="305748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400"/>
              <a:buNone/>
            </a:pPr>
            <a:r>
              <a:rPr lang="en-US" dirty="0">
                <a:latin typeface="Times New Roman"/>
                <a:ea typeface="Times New Roman"/>
                <a:cs typeface="Times New Roman"/>
                <a:sym typeface="Times New Roman"/>
              </a:rPr>
              <a:t>2018/04/09 v1.0 Sheng Jui, Huang</a:t>
            </a:r>
            <a:endParaRPr dirty="0"/>
          </a:p>
          <a:p>
            <a:pPr marL="0" lvl="0" indent="0" algn="l" rtl="0">
              <a:lnSpc>
                <a:spcPct val="90000"/>
              </a:lnSpc>
              <a:spcBef>
                <a:spcPts val="1000"/>
              </a:spcBef>
              <a:spcAft>
                <a:spcPts val="0"/>
              </a:spcAft>
              <a:buClr>
                <a:schemeClr val="dk1"/>
              </a:buClr>
              <a:buSzPts val="2400"/>
              <a:buNone/>
            </a:pPr>
            <a:r>
              <a:rPr lang="en-US" dirty="0">
                <a:latin typeface="Times New Roman"/>
                <a:ea typeface="Times New Roman"/>
                <a:cs typeface="Times New Roman"/>
                <a:sym typeface="Times New Roman"/>
              </a:rPr>
              <a:t>2019/07/17 v2.0 Shih Wei, Hsieh</a:t>
            </a:r>
            <a:endParaRPr dirty="0"/>
          </a:p>
          <a:p>
            <a:pPr marL="0" lvl="0" indent="0" algn="l" rtl="0">
              <a:lnSpc>
                <a:spcPct val="90000"/>
              </a:lnSpc>
              <a:spcBef>
                <a:spcPts val="1000"/>
              </a:spcBef>
              <a:spcAft>
                <a:spcPts val="0"/>
              </a:spcAft>
              <a:buClr>
                <a:schemeClr val="dk1"/>
              </a:buClr>
              <a:buSzPts val="2400"/>
              <a:buNone/>
            </a:pPr>
            <a:r>
              <a:rPr lang="en-US" dirty="0">
                <a:latin typeface="Times New Roman"/>
                <a:ea typeface="Times New Roman"/>
                <a:cs typeface="Times New Roman"/>
                <a:sym typeface="Times New Roman"/>
              </a:rPr>
              <a:t>2021/07/30 v3.0 Yan Lun, Wu &amp; Shu Fan, Wu</a:t>
            </a:r>
            <a:endParaRPr dirty="0"/>
          </a:p>
          <a:p>
            <a:pPr marL="0" lvl="0" indent="0" algn="l" rtl="0">
              <a:lnSpc>
                <a:spcPct val="90000"/>
              </a:lnSpc>
              <a:spcBef>
                <a:spcPts val="1000"/>
              </a:spcBef>
              <a:spcAft>
                <a:spcPts val="0"/>
              </a:spcAft>
              <a:buClr>
                <a:schemeClr val="dk1"/>
              </a:buClr>
              <a:buSzPts val="2400"/>
              <a:buNone/>
            </a:pPr>
            <a:r>
              <a:rPr lang="en-US" dirty="0">
                <a:latin typeface="Times New Roman"/>
                <a:ea typeface="Times New Roman"/>
                <a:cs typeface="Times New Roman"/>
                <a:sym typeface="Times New Roman"/>
              </a:rPr>
              <a:t>2022/08/12 v4.0 Shu Fan, Wu &amp;  Shih Hao, Huang</a:t>
            </a:r>
            <a:endParaRPr dirty="0"/>
          </a:p>
          <a:p>
            <a:pPr marL="0" lvl="0" indent="0" algn="l" rtl="0">
              <a:lnSpc>
                <a:spcPct val="90000"/>
              </a:lnSpc>
              <a:spcBef>
                <a:spcPts val="1000"/>
              </a:spcBef>
              <a:spcAft>
                <a:spcPts val="0"/>
              </a:spcAft>
              <a:buClr>
                <a:schemeClr val="dk1"/>
              </a:buClr>
              <a:buSzPts val="2400"/>
              <a:buNone/>
            </a:pPr>
            <a:r>
              <a:rPr lang="en-US" dirty="0">
                <a:latin typeface="Times New Roman"/>
                <a:ea typeface="Times New Roman"/>
                <a:cs typeface="Times New Roman"/>
                <a:sym typeface="Times New Roman"/>
              </a:rPr>
              <a:t>2023/08/17 v5.0 Ke Fan, Lin</a:t>
            </a:r>
            <a:endParaRPr dirty="0"/>
          </a:p>
          <a:p>
            <a:pPr marL="0" lvl="0" indent="0" algn="l" rtl="0">
              <a:lnSpc>
                <a:spcPct val="90000"/>
              </a:lnSpc>
              <a:spcBef>
                <a:spcPts val="1000"/>
              </a:spcBef>
              <a:spcAft>
                <a:spcPts val="0"/>
              </a:spcAft>
              <a:buClr>
                <a:schemeClr val="dk1"/>
              </a:buClr>
              <a:buSzPts val="2400"/>
              <a:buNone/>
            </a:pPr>
            <a:r>
              <a:rPr lang="en-US" dirty="0">
                <a:latin typeface="Times New Roman"/>
                <a:ea typeface="Times New Roman"/>
                <a:cs typeface="Times New Roman"/>
                <a:sym typeface="Times New Roman"/>
              </a:rPr>
              <a:t>2024/07/32 v5.1 Catfish, Yan</a:t>
            </a:r>
          </a:p>
          <a:p>
            <a:pPr marL="0" lvl="0" indent="0" algn="l" rtl="0">
              <a:lnSpc>
                <a:spcPct val="90000"/>
              </a:lnSpc>
              <a:spcBef>
                <a:spcPts val="1000"/>
              </a:spcBef>
              <a:spcAft>
                <a:spcPts val="0"/>
              </a:spcAft>
              <a:buClr>
                <a:schemeClr val="dk1"/>
              </a:buClr>
              <a:buSzPts val="2400"/>
              <a:buNone/>
            </a:pPr>
            <a:r>
              <a:rPr lang="en-US" dirty="0">
                <a:latin typeface="Times New Roman" panose="02020603050405020304" pitchFamily="18" charset="0"/>
                <a:cs typeface="Times New Roman" panose="02020603050405020304" pitchFamily="18" charset="0"/>
              </a:rPr>
              <a:t>2025/02/31 v99.0 Jimmy, Shih</a:t>
            </a:r>
            <a:endParaRPr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2400"/>
              <a:buNone/>
            </a:pPr>
            <a:endParaRPr dirty="0">
              <a:latin typeface="Times New Roman"/>
              <a:ea typeface="Times New Roman"/>
              <a:cs typeface="Times New Roman"/>
              <a:sym typeface="Times New Roman"/>
            </a:endParaRPr>
          </a:p>
        </p:txBody>
      </p:sp>
      <p:sp>
        <p:nvSpPr>
          <p:cNvPr id="90" name="Google Shape;90;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91" name="Google Shape;91;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46BC0-19E5-4BC2-97D4-5026A078D9E7}"/>
              </a:ext>
            </a:extLst>
          </p:cNvPr>
          <p:cNvSpPr>
            <a:spLocks noGrp="1"/>
          </p:cNvSpPr>
          <p:nvPr>
            <p:ph type="title"/>
          </p:nvPr>
        </p:nvSpPr>
        <p:spPr/>
        <p:txBody>
          <a:bodyPr/>
          <a:lstStyle/>
          <a:p>
            <a:r>
              <a:rPr lang="en-US" altLang="zh-TW" dirty="0">
                <a:latin typeface="Times New Roman"/>
                <a:ea typeface="Times New Roman"/>
                <a:cs typeface="Times New Roman"/>
                <a:sym typeface="Times New Roman"/>
              </a:rPr>
              <a:t>What is RIFFA</a:t>
            </a:r>
            <a:endParaRPr lang="zh-TW" altLang="en-US" dirty="0"/>
          </a:p>
        </p:txBody>
      </p:sp>
      <p:sp>
        <p:nvSpPr>
          <p:cNvPr id="4" name="投影片編號版面配置區 3">
            <a:extLst>
              <a:ext uri="{FF2B5EF4-FFF2-40B4-BE49-F238E27FC236}">
                <a16:creationId xmlns:a16="http://schemas.microsoft.com/office/drawing/2014/main" id="{B62F7EEA-6831-4274-80B6-9B2890C392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6" name="圖片 5">
            <a:extLst>
              <a:ext uri="{FF2B5EF4-FFF2-40B4-BE49-F238E27FC236}">
                <a16:creationId xmlns:a16="http://schemas.microsoft.com/office/drawing/2014/main" id="{401CC05A-B081-49FE-BD13-0D31B62F5AA4}"/>
              </a:ext>
            </a:extLst>
          </p:cNvPr>
          <p:cNvPicPr>
            <a:picLocks noChangeAspect="1"/>
          </p:cNvPicPr>
          <p:nvPr/>
        </p:nvPicPr>
        <p:blipFill>
          <a:blip r:embed="rId2"/>
          <a:stretch>
            <a:fillRect/>
          </a:stretch>
        </p:blipFill>
        <p:spPr>
          <a:xfrm>
            <a:off x="2033287" y="1322242"/>
            <a:ext cx="5077425" cy="5389581"/>
          </a:xfrm>
          <a:prstGeom prst="rect">
            <a:avLst/>
          </a:prstGeom>
        </p:spPr>
      </p:pic>
    </p:spTree>
    <p:extLst>
      <p:ext uri="{BB962C8B-B14F-4D97-AF65-F5344CB8AC3E}">
        <p14:creationId xmlns:p14="http://schemas.microsoft.com/office/powerpoint/2010/main" val="18311411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695"/>
        <p:cNvGrpSpPr/>
        <p:nvPr/>
      </p:nvGrpSpPr>
      <p:grpSpPr>
        <a:xfrm>
          <a:off x="0" y="0"/>
          <a:ext cx="0" cy="0"/>
          <a:chOff x="0" y="0"/>
          <a:chExt cx="0" cy="0"/>
        </a:xfrm>
      </p:grpSpPr>
      <p:sp>
        <p:nvSpPr>
          <p:cNvPr id="696" name="Google Shape;696;p56"/>
          <p:cNvSpPr txBox="1">
            <a:spLocks noGrp="1"/>
          </p:cNvSpPr>
          <p:nvPr>
            <p:ph type="ctrTitle"/>
          </p:nvPr>
        </p:nvSpPr>
        <p:spPr>
          <a:xfrm>
            <a:off x="685800" y="1895662"/>
            <a:ext cx="7772400" cy="382563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D8D8D8"/>
              </a:buClr>
              <a:buSzPts val="3600"/>
              <a:buFont typeface="Times New Roman"/>
              <a:buNone/>
            </a:pPr>
            <a:r>
              <a:rPr lang="en-US" sz="3600">
                <a:solidFill>
                  <a:srgbClr val="D8D8D8"/>
                </a:solidFill>
                <a:latin typeface="Times New Roman"/>
                <a:ea typeface="Times New Roman"/>
                <a:cs typeface="Times New Roman"/>
                <a:sym typeface="Times New Roman"/>
              </a:rPr>
              <a:t>Appendix 1: Modifying PCIe</a:t>
            </a:r>
            <a:br>
              <a:rPr lang="en-US" sz="3600">
                <a:solidFill>
                  <a:srgbClr val="D8D8D8"/>
                </a:solidFill>
                <a:latin typeface="Times New Roman"/>
                <a:ea typeface="Times New Roman"/>
                <a:cs typeface="Times New Roman"/>
                <a:sym typeface="Times New Roman"/>
              </a:rPr>
            </a:br>
            <a:r>
              <a:rPr lang="en-US" sz="3600">
                <a:solidFill>
                  <a:srgbClr val="D8D8D8"/>
                </a:solidFill>
                <a:latin typeface="Times New Roman"/>
                <a:ea typeface="Times New Roman"/>
                <a:cs typeface="Times New Roman"/>
                <a:sym typeface="Times New Roman"/>
              </a:rPr>
              <a:t>Appendix 2: testutil</a:t>
            </a:r>
            <a:br>
              <a:rPr lang="en-US" sz="3600">
                <a:solidFill>
                  <a:srgbClr val="D8D8D8"/>
                </a:solidFill>
                <a:latin typeface="Times New Roman"/>
                <a:ea typeface="Times New Roman"/>
                <a:cs typeface="Times New Roman"/>
                <a:sym typeface="Times New Roman"/>
              </a:rPr>
            </a:br>
            <a:r>
              <a:rPr lang="en-US" sz="3600">
                <a:solidFill>
                  <a:srgbClr val="D8D8D8"/>
                </a:solidFill>
                <a:latin typeface="Times New Roman"/>
                <a:ea typeface="Times New Roman"/>
                <a:cs typeface="Times New Roman"/>
                <a:sym typeface="Times New Roman"/>
              </a:rPr>
              <a:t>Appendix 3</a:t>
            </a:r>
            <a:r>
              <a:rPr lang="en-US" sz="3600">
                <a:solidFill>
                  <a:srgbClr val="D8D8D8"/>
                </a:solidFill>
              </a:rPr>
              <a:t>: _CLK version</a:t>
            </a:r>
            <a:br>
              <a:rPr lang="en-US" sz="3600">
                <a:solidFill>
                  <a:srgbClr val="D8D8D8"/>
                </a:solidFill>
              </a:rPr>
            </a:br>
            <a:r>
              <a:rPr lang="en-US" sz="3600">
                <a:solidFill>
                  <a:srgbClr val="D8D8D8"/>
                </a:solidFill>
              </a:rPr>
              <a:t>Appendix 4: DE5a</a:t>
            </a:r>
            <a:br>
              <a:rPr lang="en-US" sz="3600">
                <a:solidFill>
                  <a:srgbClr val="D8D8D8"/>
                </a:solidFill>
              </a:rPr>
            </a:br>
            <a:r>
              <a:rPr lang="en-US" sz="3600">
                <a:solidFill>
                  <a:srgbClr val="D8D8D8"/>
                </a:solidFill>
              </a:rPr>
              <a:t>Appendix 5: Setting up FPGA</a:t>
            </a:r>
            <a:br>
              <a:rPr lang="en-US" sz="3600"/>
            </a:br>
            <a:r>
              <a:rPr lang="en-US" sz="3600"/>
              <a:t>Appendix 6: Modify I/O more output</a:t>
            </a:r>
            <a:endParaRPr sz="3600">
              <a:latin typeface="Times New Roman"/>
              <a:ea typeface="Times New Roman"/>
              <a:cs typeface="Times New Roman"/>
              <a:sym typeface="Times New Roman"/>
            </a:endParaRPr>
          </a:p>
        </p:txBody>
      </p:sp>
      <p:sp>
        <p:nvSpPr>
          <p:cNvPr id="697" name="Google Shape;697;p5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100</a:t>
            </a:fld>
            <a:endParaRPr/>
          </a:p>
        </p:txBody>
      </p:sp>
      <p:sp>
        <p:nvSpPr>
          <p:cNvPr id="698" name="Google Shape;698;p5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702"/>
        <p:cNvGrpSpPr/>
        <p:nvPr/>
      </p:nvGrpSpPr>
      <p:grpSpPr>
        <a:xfrm>
          <a:off x="0" y="0"/>
          <a:ext cx="0" cy="0"/>
          <a:chOff x="0" y="0"/>
          <a:chExt cx="0" cy="0"/>
        </a:xfrm>
      </p:grpSpPr>
      <p:sp>
        <p:nvSpPr>
          <p:cNvPr id="703" name="Google Shape;703;p57"/>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I/O data</a:t>
            </a:r>
            <a:endParaRPr/>
          </a:p>
        </p:txBody>
      </p:sp>
      <p:sp>
        <p:nvSpPr>
          <p:cNvPr id="704" name="Google Shape;704;p57"/>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t>In </a:t>
            </a:r>
            <a:r>
              <a:rPr lang="en-US" dirty="0" err="1"/>
              <a:t>chnl_tester</a:t>
            </a:r>
            <a:r>
              <a:rPr lang="en-US" dirty="0"/>
              <a:t>, total number of data to transfer is in line 134, </a:t>
            </a:r>
            <a:r>
              <a:rPr lang="en-US" dirty="0" err="1"/>
              <a:t>numData</a:t>
            </a:r>
            <a:r>
              <a:rPr lang="en-US" dirty="0"/>
              <a:t>.</a:t>
            </a:r>
            <a:endParaRPr dirty="0"/>
          </a:p>
          <a:p>
            <a:pPr marL="228600" lvl="0" indent="-228600" algn="l" rtl="0">
              <a:lnSpc>
                <a:spcPct val="90000"/>
              </a:lnSpc>
              <a:spcBef>
                <a:spcPts val="1000"/>
              </a:spcBef>
              <a:spcAft>
                <a:spcPts val="0"/>
              </a:spcAft>
              <a:buClr>
                <a:schemeClr val="dk1"/>
              </a:buClr>
              <a:buSzPts val="2000"/>
              <a:buChar char="•"/>
            </a:pPr>
            <a:r>
              <a:rPr lang="en-US" dirty="0" err="1"/>
              <a:t>rLen</a:t>
            </a:r>
            <a:r>
              <a:rPr lang="en-US" dirty="0"/>
              <a:t>[21:2]</a:t>
            </a:r>
            <a:endParaRPr dirty="0"/>
          </a:p>
          <a:p>
            <a:pPr marL="228600" lvl="0" indent="-228600" algn="l" rtl="0">
              <a:lnSpc>
                <a:spcPct val="90000"/>
              </a:lnSpc>
              <a:spcBef>
                <a:spcPts val="1000"/>
              </a:spcBef>
              <a:spcAft>
                <a:spcPts val="0"/>
              </a:spcAft>
              <a:buClr>
                <a:schemeClr val="dk1"/>
              </a:buClr>
              <a:buSzPts val="2000"/>
              <a:buChar char="•"/>
            </a:pPr>
            <a:r>
              <a:rPr lang="en-US" dirty="0"/>
              <a:t>You can change the bits at most to [31:2] for more input or output data.</a:t>
            </a:r>
            <a:endParaRPr dirty="0"/>
          </a:p>
        </p:txBody>
      </p:sp>
      <p:sp>
        <p:nvSpPr>
          <p:cNvPr id="705" name="Google Shape;705;p57"/>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706" name="Google Shape;706;p57"/>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What is RIFFA</a:t>
            </a:r>
            <a:endParaRPr dirty="0"/>
          </a:p>
        </p:txBody>
      </p:sp>
      <p:sp>
        <p:nvSpPr>
          <p:cNvPr id="148" name="Google Shape;148;p8"/>
          <p:cNvSpPr txBox="1">
            <a:spLocks noGrp="1"/>
          </p:cNvSpPr>
          <p:nvPr>
            <p:ph type="body" idx="1"/>
          </p:nvPr>
        </p:nvSpPr>
        <p:spPr>
          <a:xfrm>
            <a:off x="477795" y="1252152"/>
            <a:ext cx="8254313" cy="499901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RIFFA:</a:t>
            </a:r>
            <a:endParaRPr dirty="0"/>
          </a:p>
          <a:p>
            <a:pPr marL="685800" lvl="1" indent="-228600" algn="l" rtl="0">
              <a:lnSpc>
                <a:spcPct val="90000"/>
              </a:lnSpc>
              <a:spcBef>
                <a:spcPts val="500"/>
              </a:spcBef>
              <a:spcAft>
                <a:spcPts val="0"/>
              </a:spcAft>
              <a:buClr>
                <a:schemeClr val="dk1"/>
              </a:buClr>
              <a:buSzPts val="1800"/>
              <a:buFont typeface="Times New Roman"/>
              <a:buChar char="‐"/>
            </a:pPr>
            <a:r>
              <a:rPr lang="en-US" sz="1800" dirty="0">
                <a:latin typeface="Times New Roman"/>
                <a:ea typeface="Times New Roman"/>
                <a:cs typeface="Times New Roman"/>
                <a:sym typeface="Times New Roman"/>
              </a:rPr>
              <a:t>Reusable Integration Framework for FPGA Accelerators</a:t>
            </a:r>
            <a:endParaRPr dirty="0"/>
          </a:p>
          <a:p>
            <a:pPr marL="685800" lvl="1" indent="-228600" algn="l" rtl="0">
              <a:lnSpc>
                <a:spcPct val="90000"/>
              </a:lnSpc>
              <a:spcBef>
                <a:spcPts val="500"/>
              </a:spcBef>
              <a:spcAft>
                <a:spcPts val="0"/>
              </a:spcAft>
              <a:buClr>
                <a:schemeClr val="dk1"/>
              </a:buClr>
              <a:buSzPts val="1800"/>
              <a:buFont typeface="Times New Roman"/>
              <a:buChar char="‐"/>
            </a:pPr>
            <a:r>
              <a:rPr lang="en-US" dirty="0">
                <a:latin typeface="Times New Roman"/>
                <a:ea typeface="Times New Roman"/>
                <a:cs typeface="Times New Roman"/>
                <a:sym typeface="Times New Roman"/>
              </a:rPr>
              <a:t>Requires a </a:t>
            </a:r>
            <a:r>
              <a:rPr lang="en-US" dirty="0">
                <a:solidFill>
                  <a:srgbClr val="FF0000"/>
                </a:solidFill>
                <a:latin typeface="Times New Roman"/>
                <a:ea typeface="Times New Roman"/>
                <a:cs typeface="Times New Roman"/>
                <a:sym typeface="Times New Roman"/>
              </a:rPr>
              <a:t>PCIe enabled workstation</a:t>
            </a:r>
            <a:r>
              <a:rPr lang="en-US" dirty="0">
                <a:latin typeface="Times New Roman"/>
                <a:ea typeface="Times New Roman"/>
                <a:cs typeface="Times New Roman"/>
                <a:sym typeface="Times New Roman"/>
              </a:rPr>
              <a:t> and a </a:t>
            </a:r>
            <a:r>
              <a:rPr lang="en-US" dirty="0">
                <a:solidFill>
                  <a:srgbClr val="FF0000"/>
                </a:solidFill>
                <a:latin typeface="Times New Roman"/>
                <a:ea typeface="Times New Roman"/>
                <a:cs typeface="Times New Roman"/>
                <a:sym typeface="Times New Roman"/>
              </a:rPr>
              <a:t>FPGA</a:t>
            </a:r>
            <a:r>
              <a:rPr lang="en-US" dirty="0">
                <a:latin typeface="Times New Roman"/>
                <a:ea typeface="Times New Roman"/>
                <a:cs typeface="Times New Roman"/>
                <a:sym typeface="Times New Roman"/>
              </a:rPr>
              <a:t> board with a </a:t>
            </a:r>
            <a:r>
              <a:rPr lang="en-US" dirty="0">
                <a:solidFill>
                  <a:srgbClr val="FF0000"/>
                </a:solidFill>
                <a:latin typeface="Times New Roman"/>
                <a:ea typeface="Times New Roman"/>
                <a:cs typeface="Times New Roman"/>
                <a:sym typeface="Times New Roman"/>
              </a:rPr>
              <a:t>PCIe connector</a:t>
            </a:r>
            <a:endParaRPr sz="180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Pros:</a:t>
            </a:r>
            <a:endParaRPr dirty="0"/>
          </a:p>
          <a:p>
            <a:pPr marL="685800" lvl="1" indent="-228600" algn="l" rtl="0">
              <a:lnSpc>
                <a:spcPct val="90000"/>
              </a:lnSpc>
              <a:spcBef>
                <a:spcPts val="500"/>
              </a:spcBef>
              <a:spcAft>
                <a:spcPts val="0"/>
              </a:spcAft>
              <a:buClr>
                <a:schemeClr val="dk1"/>
              </a:buClr>
              <a:buSzPts val="1800"/>
              <a:buFont typeface="Times New Roman"/>
              <a:buChar char="‐"/>
            </a:pPr>
            <a:r>
              <a:rPr lang="en-US" sz="1800" dirty="0">
                <a:latin typeface="Times New Roman"/>
                <a:ea typeface="Times New Roman"/>
                <a:cs typeface="Times New Roman"/>
                <a:sym typeface="Times New Roman"/>
              </a:rPr>
              <a:t>Both the software and hardware interfaces have been greatly simplified</a:t>
            </a:r>
            <a:endParaRPr dirty="0"/>
          </a:p>
          <a:p>
            <a:pPr marL="685800" lvl="1" indent="-228600" algn="l" rtl="0">
              <a:lnSpc>
                <a:spcPct val="90000"/>
              </a:lnSpc>
              <a:spcBef>
                <a:spcPts val="500"/>
              </a:spcBef>
              <a:spcAft>
                <a:spcPts val="0"/>
              </a:spcAft>
              <a:buClr>
                <a:srgbClr val="FF0000"/>
              </a:buClr>
              <a:buSzPts val="1800"/>
              <a:buChar char="˗"/>
            </a:pPr>
            <a:r>
              <a:rPr lang="en-US" dirty="0">
                <a:solidFill>
                  <a:srgbClr val="FF0000"/>
                </a:solidFill>
                <a:latin typeface="Times New Roman"/>
                <a:ea typeface="Times New Roman"/>
                <a:cs typeface="Times New Roman"/>
                <a:sym typeface="Times New Roman"/>
              </a:rPr>
              <a:t>Ease of programming</a:t>
            </a:r>
            <a:r>
              <a:rPr lang="en-US" dirty="0">
                <a:latin typeface="Times New Roman"/>
                <a:ea typeface="Times New Roman"/>
                <a:cs typeface="Times New Roman"/>
                <a:sym typeface="Times New Roman"/>
              </a:rPr>
              <a:t>: details of the PCIe protocol, device driver, DMA operation, and all hardware addressing are hidden from both the software and hardware.</a:t>
            </a:r>
            <a:endParaRPr sz="4400"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1800"/>
              <a:buFont typeface="Times New Roman"/>
              <a:buChar char="‐"/>
            </a:pPr>
            <a:r>
              <a:rPr lang="en-US" dirty="0">
                <a:latin typeface="Times New Roman"/>
                <a:ea typeface="Times New Roman"/>
                <a:cs typeface="Times New Roman"/>
                <a:sym typeface="Times New Roman"/>
              </a:rPr>
              <a:t>Support for </a:t>
            </a:r>
            <a:r>
              <a:rPr lang="en-US" dirty="0">
                <a:solidFill>
                  <a:srgbClr val="FF0000"/>
                </a:solidFill>
                <a:latin typeface="Times New Roman"/>
                <a:ea typeface="Times New Roman"/>
                <a:cs typeface="Times New Roman"/>
                <a:sym typeface="Times New Roman"/>
              </a:rPr>
              <a:t>Linux</a:t>
            </a:r>
            <a:r>
              <a:rPr lang="en-US" dirty="0">
                <a:latin typeface="Times New Roman"/>
                <a:ea typeface="Times New Roman"/>
                <a:cs typeface="Times New Roman"/>
                <a:sym typeface="Times New Roman"/>
              </a:rPr>
              <a:t> and Windows, software bindings for </a:t>
            </a:r>
            <a:r>
              <a:rPr lang="en-US" dirty="0">
                <a:solidFill>
                  <a:srgbClr val="FF0000"/>
                </a:solidFill>
                <a:latin typeface="Times New Roman"/>
                <a:ea typeface="Times New Roman"/>
                <a:cs typeface="Times New Roman"/>
                <a:sym typeface="Times New Roman"/>
              </a:rPr>
              <a:t>C/C++, </a:t>
            </a:r>
            <a:r>
              <a:rPr lang="en-US" dirty="0">
                <a:latin typeface="Times New Roman"/>
                <a:ea typeface="Times New Roman"/>
                <a:cs typeface="Times New Roman"/>
                <a:sym typeface="Times New Roman"/>
              </a:rPr>
              <a:t>Python, </a:t>
            </a:r>
            <a:r>
              <a:rPr lang="en-US" dirty="0" err="1">
                <a:latin typeface="Times New Roman"/>
                <a:ea typeface="Times New Roman"/>
                <a:cs typeface="Times New Roman"/>
                <a:sym typeface="Times New Roman"/>
              </a:rPr>
              <a:t>Matlab</a:t>
            </a:r>
            <a:r>
              <a:rPr lang="en-US" dirty="0">
                <a:latin typeface="Times New Roman"/>
                <a:ea typeface="Times New Roman"/>
                <a:cs typeface="Times New Roman"/>
                <a:sym typeface="Times New Roman"/>
              </a:rPr>
              <a:t>, and Java</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Cons:</a:t>
            </a:r>
            <a:endParaRPr dirty="0"/>
          </a:p>
          <a:p>
            <a:pPr marL="685800" lvl="1" indent="-228600" algn="l" rtl="0">
              <a:lnSpc>
                <a:spcPct val="90000"/>
              </a:lnSpc>
              <a:spcBef>
                <a:spcPts val="500"/>
              </a:spcBef>
              <a:spcAft>
                <a:spcPts val="0"/>
              </a:spcAft>
              <a:buClr>
                <a:schemeClr val="dk1"/>
              </a:buClr>
              <a:buSzPts val="1800"/>
              <a:buFont typeface="Times New Roman"/>
              <a:buChar char="˗"/>
            </a:pPr>
            <a:r>
              <a:rPr lang="en-US" dirty="0">
                <a:latin typeface="Times New Roman"/>
                <a:ea typeface="Times New Roman"/>
                <a:cs typeface="Times New Roman"/>
                <a:sym typeface="Times New Roman"/>
              </a:rPr>
              <a:t>Takes up resource: If no high speed data I/O communication is needed, then its better to not use it</a:t>
            </a:r>
            <a:endParaRPr dirty="0"/>
          </a:p>
          <a:p>
            <a:pPr marL="685800" lvl="1" indent="-228600" algn="l" rtl="0">
              <a:lnSpc>
                <a:spcPct val="90000"/>
              </a:lnSpc>
              <a:spcBef>
                <a:spcPts val="500"/>
              </a:spcBef>
              <a:spcAft>
                <a:spcPts val="0"/>
              </a:spcAft>
              <a:buClr>
                <a:schemeClr val="dk1"/>
              </a:buClr>
              <a:buSzPts val="1800"/>
              <a:buFont typeface="Times New Roman"/>
              <a:buChar char="˗"/>
            </a:pPr>
            <a:r>
              <a:rPr lang="en-US" dirty="0">
                <a:latin typeface="Times New Roman"/>
                <a:ea typeface="Times New Roman"/>
                <a:cs typeface="Times New Roman"/>
                <a:sym typeface="Times New Roman"/>
              </a:rPr>
              <a:t>Loss of flexibility</a:t>
            </a:r>
            <a:endParaRPr dirty="0"/>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p:txBody>
      </p:sp>
      <p:sp>
        <p:nvSpPr>
          <p:cNvPr id="149" name="Google Shape;149;p8"/>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50" name="Google Shape;150;p8"/>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What is RIFFA</a:t>
            </a:r>
            <a:endParaRPr dirty="0"/>
          </a:p>
        </p:txBody>
      </p:sp>
      <p:sp>
        <p:nvSpPr>
          <p:cNvPr id="156" name="Google Shape;156;p9"/>
          <p:cNvSpPr txBox="1">
            <a:spLocks noGrp="1"/>
          </p:cNvSpPr>
          <p:nvPr>
            <p:ph type="body" idx="1"/>
          </p:nvPr>
        </p:nvSpPr>
        <p:spPr>
          <a:xfrm>
            <a:off x="477795" y="1252153"/>
            <a:ext cx="8400020" cy="15451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User cores interface with RIFFA 2.0 via a Channel core</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The Channel core has FIFOs for receiving and sending data respectively.</a:t>
            </a:r>
            <a:endParaRPr dirty="0"/>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p:txBody>
      </p:sp>
      <p:sp>
        <p:nvSpPr>
          <p:cNvPr id="157" name="Google Shape;157;p9"/>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58" name="Google Shape;158;p9"/>
          <p:cNvPicPr preferRelativeResize="0"/>
          <p:nvPr/>
        </p:nvPicPr>
        <p:blipFill rotWithShape="1">
          <a:blip r:embed="rId3">
            <a:alphaModFix/>
          </a:blip>
          <a:srcRect/>
          <a:stretch/>
        </p:blipFill>
        <p:spPr>
          <a:xfrm>
            <a:off x="5698608" y="2451492"/>
            <a:ext cx="3419949" cy="3520371"/>
          </a:xfrm>
          <a:prstGeom prst="rect">
            <a:avLst/>
          </a:prstGeom>
          <a:noFill/>
          <a:ln>
            <a:noFill/>
          </a:ln>
        </p:spPr>
      </p:pic>
      <p:sp>
        <p:nvSpPr>
          <p:cNvPr id="159" name="Google Shape;159;p9"/>
          <p:cNvSpPr/>
          <p:nvPr/>
        </p:nvSpPr>
        <p:spPr>
          <a:xfrm>
            <a:off x="7554596" y="5346745"/>
            <a:ext cx="963239" cy="521277"/>
          </a:xfrm>
          <a:prstGeom prst="rect">
            <a:avLst/>
          </a:prstGeom>
          <a:noFill/>
          <a:ln w="28575" cap="flat" cmpd="sng">
            <a:solidFill>
              <a:srgbClr val="FF0000"/>
            </a:solidFill>
            <a:prstDash val="solid"/>
            <a:round/>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sp>
        <p:nvSpPr>
          <p:cNvPr id="160" name="Google Shape;160;p9"/>
          <p:cNvSpPr/>
          <p:nvPr/>
        </p:nvSpPr>
        <p:spPr>
          <a:xfrm>
            <a:off x="5961324" y="2517994"/>
            <a:ext cx="702774" cy="210762"/>
          </a:xfrm>
          <a:prstGeom prst="rect">
            <a:avLst/>
          </a:prstGeom>
          <a:noFill/>
          <a:ln w="28575" cap="flat" cmpd="sng">
            <a:solidFill>
              <a:srgbClr val="FF0000"/>
            </a:solidFill>
            <a:prstDash val="solid"/>
            <a:round/>
            <a:headEnd type="none" w="sm" len="sm"/>
            <a:tailEnd type="none" w="sm" len="sm"/>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sp>
        <p:nvSpPr>
          <p:cNvPr id="161" name="Google Shape;161;p9"/>
          <p:cNvSpPr txBox="1"/>
          <p:nvPr/>
        </p:nvSpPr>
        <p:spPr>
          <a:xfrm>
            <a:off x="477796" y="2098457"/>
            <a:ext cx="5158233" cy="422644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The </a:t>
            </a:r>
            <a:r>
              <a:rPr lang="en-US" sz="2000" b="0" i="0" u="none" strike="noStrike" cap="none" dirty="0">
                <a:solidFill>
                  <a:srgbClr val="FF0000"/>
                </a:solidFill>
                <a:latin typeface="Times New Roman"/>
                <a:ea typeface="Times New Roman"/>
                <a:cs typeface="Times New Roman"/>
                <a:sym typeface="Times New Roman"/>
              </a:rPr>
              <a:t>RX Engine </a:t>
            </a:r>
            <a:r>
              <a:rPr lang="en-US" sz="2000" b="0" i="0" u="none" strike="noStrike" cap="none" dirty="0">
                <a:solidFill>
                  <a:schemeClr val="dk1"/>
                </a:solidFill>
                <a:latin typeface="Times New Roman"/>
                <a:ea typeface="Times New Roman"/>
                <a:cs typeface="Times New Roman"/>
                <a:sym typeface="Times New Roman"/>
              </a:rPr>
              <a:t>core is responsible for extracting and demultiplexing received PCIe payload data.</a:t>
            </a:r>
            <a:endParaRPr dirty="0"/>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The </a:t>
            </a:r>
            <a:r>
              <a:rPr lang="en-US" sz="2000" b="0" i="0" u="none" strike="noStrike" cap="none" dirty="0">
                <a:solidFill>
                  <a:srgbClr val="FF0000"/>
                </a:solidFill>
                <a:latin typeface="Times New Roman"/>
                <a:ea typeface="Times New Roman"/>
                <a:cs typeface="Times New Roman"/>
                <a:sym typeface="Times New Roman"/>
              </a:rPr>
              <a:t>TX Engine </a:t>
            </a:r>
            <a:r>
              <a:rPr lang="en-US" sz="2000" b="0" i="0" u="none" strike="noStrike" cap="none" dirty="0">
                <a:solidFill>
                  <a:schemeClr val="dk1"/>
                </a:solidFill>
                <a:latin typeface="Times New Roman"/>
                <a:ea typeface="Times New Roman"/>
                <a:cs typeface="Times New Roman"/>
                <a:sym typeface="Times New Roman"/>
              </a:rPr>
              <a:t>core is responsible for formatting payload data into PCIe packets and multiplexing access to the PCIe link</a:t>
            </a:r>
            <a:endParaRPr dirty="0"/>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The PCIe link configuration determines the width of the data bus. This width can be </a:t>
            </a:r>
            <a:r>
              <a:rPr lang="en-US" sz="2000" b="0" i="0" u="none" strike="noStrike" cap="none" dirty="0">
                <a:solidFill>
                  <a:srgbClr val="FF0000"/>
                </a:solidFill>
                <a:latin typeface="Times New Roman"/>
                <a:ea typeface="Times New Roman"/>
                <a:cs typeface="Times New Roman"/>
                <a:sym typeface="Times New Roman"/>
              </a:rPr>
              <a:t>32, 64, or 128 </a:t>
            </a:r>
            <a:r>
              <a:rPr lang="en-US" sz="2000" b="0" i="0" u="none" strike="noStrike" cap="none" dirty="0">
                <a:solidFill>
                  <a:schemeClr val="dk1"/>
                </a:solidFill>
                <a:latin typeface="Times New Roman"/>
                <a:ea typeface="Times New Roman"/>
                <a:cs typeface="Times New Roman"/>
                <a:sym typeface="Times New Roman"/>
              </a:rPr>
              <a:t>bits wide (RIFFA does not support 256 bits interface)</a:t>
            </a:r>
            <a:endParaRPr dirty="0"/>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All PCIe Gen 1 and Gen 2 configurations up to x8 lanes are supported.</a:t>
            </a:r>
            <a:endParaRPr sz="2000" b="0" i="0" u="none" strike="noStrike" cap="none" dirty="0">
              <a:solidFill>
                <a:schemeClr val="dk1"/>
              </a:solidFill>
              <a:latin typeface="Times New Roman"/>
              <a:ea typeface="Times New Roman"/>
              <a:cs typeface="Times New Roman"/>
              <a:sym typeface="Times New Roman"/>
            </a:endParaRPr>
          </a:p>
        </p:txBody>
      </p:sp>
      <p:sp>
        <p:nvSpPr>
          <p:cNvPr id="162" name="Google Shape;162;p9"/>
          <p:cNvSpPr txBox="1"/>
          <p:nvPr/>
        </p:nvSpPr>
        <p:spPr>
          <a:xfrm>
            <a:off x="1953491" y="6042970"/>
            <a:ext cx="3544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Where you need to plug your design</a:t>
            </a:r>
            <a:endParaRPr sz="1800">
              <a:solidFill>
                <a:schemeClr val="dk1"/>
              </a:solidFill>
              <a:latin typeface="Times New Roman"/>
              <a:ea typeface="Times New Roman"/>
              <a:cs typeface="Times New Roman"/>
              <a:sym typeface="Times New Roman"/>
            </a:endParaRPr>
          </a:p>
        </p:txBody>
      </p:sp>
      <p:cxnSp>
        <p:nvCxnSpPr>
          <p:cNvPr id="163" name="Google Shape;163;p9"/>
          <p:cNvCxnSpPr>
            <a:stCxn id="162" idx="3"/>
            <a:endCxn id="160" idx="1"/>
          </p:cNvCxnSpPr>
          <p:nvPr/>
        </p:nvCxnSpPr>
        <p:spPr>
          <a:xfrm rot="10800000" flipH="1">
            <a:off x="5498051" y="2623436"/>
            <a:ext cx="463200" cy="3604200"/>
          </a:xfrm>
          <a:prstGeom prst="bentConnector3">
            <a:avLst>
              <a:gd name="adj1" fmla="val 50000"/>
            </a:avLst>
          </a:prstGeom>
          <a:noFill/>
          <a:ln w="12700" cap="flat" cmpd="sng">
            <a:solidFill>
              <a:srgbClr val="FF0000"/>
            </a:solidFill>
            <a:prstDash val="solid"/>
            <a:miter lim="800000"/>
            <a:headEnd type="none" w="sm" len="sm"/>
            <a:tailEnd type="triangle" w="med" len="med"/>
          </a:ln>
        </p:spPr>
      </p:cxnSp>
      <p:cxnSp>
        <p:nvCxnSpPr>
          <p:cNvPr id="164" name="Google Shape;164;p9"/>
          <p:cNvCxnSpPr/>
          <p:nvPr/>
        </p:nvCxnSpPr>
        <p:spPr>
          <a:xfrm rot="10800000" flipH="1">
            <a:off x="5498051" y="5870317"/>
            <a:ext cx="2538300" cy="359700"/>
          </a:xfrm>
          <a:prstGeom prst="bentConnector2">
            <a:avLst/>
          </a:prstGeom>
          <a:noFill/>
          <a:ln w="12700" cap="flat" cmpd="sng">
            <a:solidFill>
              <a:srgbClr val="FF0000"/>
            </a:solidFill>
            <a:prstDash val="solid"/>
            <a:miter lim="800000"/>
            <a:headEnd type="none" w="sm" len="sm"/>
            <a:tailEnd type="triangle" w="med" len="med"/>
          </a:ln>
        </p:spPr>
      </p:cxnSp>
      <p:sp>
        <p:nvSpPr>
          <p:cNvPr id="165" name="Google Shape;165;p9"/>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What is RIFFA</a:t>
            </a:r>
            <a:endParaRPr dirty="0"/>
          </a:p>
        </p:txBody>
      </p:sp>
      <p:sp>
        <p:nvSpPr>
          <p:cNvPr id="171" name="Google Shape;171;p10"/>
          <p:cNvSpPr txBox="1">
            <a:spLocks noGrp="1"/>
          </p:cNvSpPr>
          <p:nvPr>
            <p:ph type="body" idx="1"/>
          </p:nvPr>
        </p:nvSpPr>
        <p:spPr>
          <a:xfrm>
            <a:off x="477795" y="1252153"/>
            <a:ext cx="8400020" cy="15451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latin typeface="Times New Roman"/>
                <a:ea typeface="Times New Roman"/>
                <a:cs typeface="Times New Roman"/>
                <a:sym typeface="Times New Roman"/>
              </a:rPr>
              <a:t>Sending data in smaller transfer sizes reduces effective throughput</a:t>
            </a:r>
            <a:endParaRPr/>
          </a:p>
          <a:p>
            <a:pPr marL="228600" lvl="0" indent="-228600" algn="l" rtl="0">
              <a:lnSpc>
                <a:spcPct val="90000"/>
              </a:lnSpc>
              <a:spcBef>
                <a:spcPts val="1000"/>
              </a:spcBef>
              <a:spcAft>
                <a:spcPts val="0"/>
              </a:spcAft>
              <a:buClr>
                <a:schemeClr val="dk1"/>
              </a:buClr>
              <a:buSzPts val="2000"/>
              <a:buChar char="•"/>
            </a:pPr>
            <a:r>
              <a:rPr lang="en-US">
                <a:latin typeface="Times New Roman"/>
                <a:ea typeface="Times New Roman"/>
                <a:cs typeface="Times New Roman"/>
                <a:sym typeface="Times New Roman"/>
              </a:rPr>
              <a:t>Making a copy of a large buffer of data in software before sending it to the FPGA takes time and can severely impact throughput</a:t>
            </a:r>
            <a:endParaRPr/>
          </a:p>
          <a:p>
            <a:pPr marL="228600" lvl="0" indent="-228600" algn="l" rtl="0">
              <a:lnSpc>
                <a:spcPct val="90000"/>
              </a:lnSpc>
              <a:spcBef>
                <a:spcPts val="1000"/>
              </a:spcBef>
              <a:spcAft>
                <a:spcPts val="0"/>
              </a:spcAft>
              <a:buClr>
                <a:schemeClr val="dk1"/>
              </a:buClr>
              <a:buSzPts val="2000"/>
              <a:buChar char="•"/>
            </a:pPr>
            <a:r>
              <a:rPr lang="en-US">
                <a:latin typeface="Times New Roman"/>
                <a:ea typeface="Times New Roman"/>
                <a:cs typeface="Times New Roman"/>
                <a:sym typeface="Times New Roman"/>
              </a:rPr>
              <a:t>Less transmission improves throughput</a:t>
            </a:r>
            <a:endParaRPr>
              <a:latin typeface="Times New Roman"/>
              <a:ea typeface="Times New Roman"/>
              <a:cs typeface="Times New Roman"/>
              <a:sym typeface="Times New Roman"/>
            </a:endParaRPr>
          </a:p>
        </p:txBody>
      </p:sp>
      <p:sp>
        <p:nvSpPr>
          <p:cNvPr id="172" name="Google Shape;172;p10"/>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73" name="Google Shape;173;p10"/>
          <p:cNvPicPr preferRelativeResize="0"/>
          <p:nvPr/>
        </p:nvPicPr>
        <p:blipFill rotWithShape="1">
          <a:blip r:embed="rId3">
            <a:alphaModFix/>
          </a:blip>
          <a:srcRect/>
          <a:stretch/>
        </p:blipFill>
        <p:spPr>
          <a:xfrm>
            <a:off x="560923" y="2892899"/>
            <a:ext cx="4212971" cy="3721841"/>
          </a:xfrm>
          <a:prstGeom prst="rect">
            <a:avLst/>
          </a:prstGeom>
          <a:noFill/>
          <a:ln>
            <a:noFill/>
          </a:ln>
        </p:spPr>
      </p:pic>
      <p:pic>
        <p:nvPicPr>
          <p:cNvPr id="174" name="Google Shape;174;p10"/>
          <p:cNvPicPr preferRelativeResize="0"/>
          <p:nvPr/>
        </p:nvPicPr>
        <p:blipFill rotWithShape="1">
          <a:blip r:embed="rId4">
            <a:alphaModFix/>
          </a:blip>
          <a:srcRect/>
          <a:stretch/>
        </p:blipFill>
        <p:spPr>
          <a:xfrm>
            <a:off x="4773894" y="2994087"/>
            <a:ext cx="4370106" cy="1051942"/>
          </a:xfrm>
          <a:prstGeom prst="rect">
            <a:avLst/>
          </a:prstGeom>
          <a:noFill/>
          <a:ln>
            <a:noFill/>
          </a:ln>
        </p:spPr>
      </p:pic>
      <p:sp>
        <p:nvSpPr>
          <p:cNvPr id="175" name="Google Shape;175;p10"/>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2" name="文字方塊 1">
            <a:extLst>
              <a:ext uri="{FF2B5EF4-FFF2-40B4-BE49-F238E27FC236}">
                <a16:creationId xmlns:a16="http://schemas.microsoft.com/office/drawing/2014/main" id="{55002E1D-AFE8-405F-838A-21656EBF8651}"/>
              </a:ext>
            </a:extLst>
          </p:cNvPr>
          <p:cNvSpPr txBox="1"/>
          <p:nvPr/>
        </p:nvSpPr>
        <p:spPr>
          <a:xfrm>
            <a:off x="4962698" y="4380807"/>
            <a:ext cx="3769410" cy="1200329"/>
          </a:xfrm>
          <a:prstGeom prst="rect">
            <a:avLst/>
          </a:prstGeom>
          <a:noFill/>
        </p:spPr>
        <p:txBody>
          <a:bodyPr wrap="square" rtlCol="0">
            <a:spAutoFit/>
          </a:bodyPr>
          <a:lstStyle/>
          <a:p>
            <a:r>
              <a:rPr lang="zh-TW" altLang="en-US" sz="1800" dirty="0">
                <a:latin typeface="標楷體" panose="03000509000000000000" pitchFamily="65" charset="-120"/>
                <a:ea typeface="標楷體" panose="03000509000000000000" pitchFamily="65" charset="-120"/>
              </a:rPr>
              <a:t>綜合前幾頁所述，簡而言之，</a:t>
            </a:r>
            <a:r>
              <a:rPr lang="en-US" altLang="zh-TW" sz="1800" dirty="0">
                <a:latin typeface="標楷體" panose="03000509000000000000" pitchFamily="65" charset="-120"/>
                <a:ea typeface="標楷體" panose="03000509000000000000" pitchFamily="65" charset="-120"/>
              </a:rPr>
              <a:t>riffa</a:t>
            </a:r>
            <a:r>
              <a:rPr lang="zh-TW" altLang="en-US" sz="1800" dirty="0">
                <a:latin typeface="標楷體" panose="03000509000000000000" pitchFamily="65" charset="-120"/>
                <a:ea typeface="標楷體" panose="03000509000000000000" pitchFamily="65" charset="-120"/>
              </a:rPr>
              <a:t>就是一個已經寫好</a:t>
            </a:r>
            <a:r>
              <a:rPr lang="en-US" altLang="zh-TW" sz="1800" dirty="0">
                <a:latin typeface="標楷體" panose="03000509000000000000" pitchFamily="65" charset="-120"/>
                <a:ea typeface="標楷體" panose="03000509000000000000" pitchFamily="65" charset="-120"/>
              </a:rPr>
              <a:t>PCIE/FPGA driver</a:t>
            </a:r>
            <a:r>
              <a:rPr lang="zh-TW" altLang="en-US" sz="1800" dirty="0">
                <a:latin typeface="標楷體" panose="03000509000000000000" pitchFamily="65" charset="-120"/>
                <a:ea typeface="標楷體" panose="03000509000000000000" pitchFamily="65" charset="-120"/>
              </a:rPr>
              <a:t>和</a:t>
            </a:r>
            <a:r>
              <a:rPr lang="en-US" altLang="zh-TW" sz="1800" dirty="0">
                <a:latin typeface="標楷體" panose="03000509000000000000" pitchFamily="65" charset="-120"/>
                <a:ea typeface="標楷體" panose="03000509000000000000" pitchFamily="65" charset="-120"/>
              </a:rPr>
              <a:t>driver</a:t>
            </a:r>
            <a:r>
              <a:rPr lang="zh-TW" altLang="en-US" sz="1800" dirty="0">
                <a:latin typeface="標楷體" panose="03000509000000000000" pitchFamily="65" charset="-120"/>
                <a:ea typeface="標楷體" panose="03000509000000000000" pitchFamily="65" charset="-120"/>
              </a:rPr>
              <a:t>該互動的</a:t>
            </a:r>
            <a:r>
              <a:rPr lang="en-US" altLang="zh-TW" sz="1800" dirty="0">
                <a:latin typeface="標楷體" panose="03000509000000000000" pitchFamily="65" charset="-120"/>
                <a:ea typeface="標楷體" panose="03000509000000000000" pitchFamily="65" charset="-120"/>
              </a:rPr>
              <a:t>Verilog files</a:t>
            </a:r>
            <a:r>
              <a:rPr lang="zh-TW" altLang="en-US" sz="1800" dirty="0">
                <a:latin typeface="標楷體" panose="03000509000000000000" pitchFamily="65" charset="-120"/>
                <a:ea typeface="標楷體" panose="03000509000000000000" pitchFamily="65" charset="-120"/>
              </a:rPr>
              <a:t>的開源框架。</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6"/>
          <p:cNvSpPr txBox="1">
            <a:spLocks noGrp="1"/>
          </p:cNvSpPr>
          <p:nvPr>
            <p:ph type="title"/>
          </p:nvPr>
        </p:nvSpPr>
        <p:spPr>
          <a:xfrm>
            <a:off x="400451" y="195504"/>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RIFFA</a:t>
            </a:r>
            <a:endParaRPr dirty="0"/>
          </a:p>
        </p:txBody>
      </p:sp>
      <p:sp>
        <p:nvSpPr>
          <p:cNvPr id="268" name="Google Shape;268;p16"/>
          <p:cNvSpPr txBox="1">
            <a:spLocks noGrp="1"/>
          </p:cNvSpPr>
          <p:nvPr>
            <p:ph type="body" idx="1"/>
          </p:nvPr>
        </p:nvSpPr>
        <p:spPr>
          <a:xfrm>
            <a:off x="400451" y="898156"/>
            <a:ext cx="8477364" cy="570615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400"/>
              <a:buChar char="•"/>
            </a:pPr>
            <a:r>
              <a:rPr lang="en-US" sz="2400" dirty="0">
                <a:latin typeface="Times New Roman"/>
                <a:ea typeface="Times New Roman"/>
                <a:cs typeface="Times New Roman"/>
                <a:sym typeface="Times New Roman"/>
              </a:rPr>
              <a:t>RIFFA package</a:t>
            </a:r>
            <a:endParaRPr dirty="0"/>
          </a:p>
          <a:p>
            <a:pPr marL="685800" lvl="1" indent="-228600" algn="l" rtl="0">
              <a:lnSpc>
                <a:spcPct val="90000"/>
              </a:lnSpc>
              <a:spcBef>
                <a:spcPts val="500"/>
              </a:spcBef>
              <a:spcAft>
                <a:spcPts val="0"/>
              </a:spcAft>
              <a:buClr>
                <a:schemeClr val="dk1"/>
              </a:buClr>
              <a:buSzPts val="2000"/>
              <a:buChar char="˗"/>
            </a:pPr>
            <a:r>
              <a:rPr lang="en-US" sz="2000" dirty="0">
                <a:latin typeface="Times New Roman"/>
                <a:ea typeface="Times New Roman"/>
                <a:cs typeface="Times New Roman"/>
                <a:sym typeface="Times New Roman"/>
              </a:rPr>
              <a:t>documentation</a:t>
            </a:r>
            <a:endParaRPr dirty="0"/>
          </a:p>
          <a:p>
            <a:pPr marL="685800" lvl="1" indent="-228600" algn="l" rtl="0">
              <a:lnSpc>
                <a:spcPct val="90000"/>
              </a:lnSpc>
              <a:spcBef>
                <a:spcPts val="500"/>
              </a:spcBef>
              <a:spcAft>
                <a:spcPts val="0"/>
              </a:spcAft>
              <a:buClr>
                <a:schemeClr val="dk1"/>
              </a:buClr>
              <a:buSzPts val="2000"/>
              <a:buChar char="˗"/>
            </a:pPr>
            <a:r>
              <a:rPr lang="en-US" sz="2000" dirty="0">
                <a:latin typeface="Times New Roman"/>
                <a:ea typeface="Times New Roman"/>
                <a:cs typeface="Times New Roman"/>
                <a:sym typeface="Times New Roman"/>
              </a:rPr>
              <a:t>source</a:t>
            </a:r>
            <a:endParaRPr dirty="0"/>
          </a:p>
          <a:p>
            <a:pPr marL="1143000" lvl="2" indent="-228600" algn="l" rtl="0">
              <a:lnSpc>
                <a:spcPct val="90000"/>
              </a:lnSpc>
              <a:spcBef>
                <a:spcPts val="500"/>
              </a:spcBef>
              <a:spcAft>
                <a:spcPts val="0"/>
              </a:spcAft>
              <a:buClr>
                <a:schemeClr val="dk1"/>
              </a:buClr>
              <a:buSzPts val="2000"/>
              <a:buChar char="˗"/>
            </a:pPr>
            <a:r>
              <a:rPr lang="en-US" sz="2000" dirty="0" err="1">
                <a:latin typeface="Times New Roman"/>
                <a:ea typeface="Times New Roman"/>
                <a:cs typeface="Times New Roman"/>
                <a:sym typeface="Times New Roman"/>
              </a:rPr>
              <a:t>c_c</a:t>
            </a:r>
            <a:r>
              <a:rPr lang="en-US" sz="2000" dirty="0">
                <a:latin typeface="Times New Roman"/>
                <a:ea typeface="Times New Roman"/>
                <a:cs typeface="Times New Roman"/>
                <a:sym typeface="Times New Roman"/>
              </a:rPr>
              <a:t>++</a:t>
            </a:r>
            <a:endParaRPr dirty="0"/>
          </a:p>
          <a:p>
            <a:pPr marL="1600200" lvl="3" indent="-228600" algn="l" rtl="0">
              <a:lnSpc>
                <a:spcPct val="90000"/>
              </a:lnSpc>
              <a:spcBef>
                <a:spcPts val="500"/>
              </a:spcBef>
              <a:spcAft>
                <a:spcPts val="0"/>
              </a:spcAft>
              <a:buClr>
                <a:schemeClr val="dk1"/>
              </a:buClr>
              <a:buSzPts val="1800"/>
              <a:buChar char="˗"/>
            </a:pPr>
            <a:r>
              <a:rPr lang="en-US" sz="1800" dirty="0" err="1">
                <a:latin typeface="Times New Roman"/>
                <a:ea typeface="Times New Roman"/>
                <a:cs typeface="Times New Roman"/>
                <a:sym typeface="Times New Roman"/>
              </a:rPr>
              <a:t>linux</a:t>
            </a:r>
            <a:endParaRPr sz="1800" dirty="0">
              <a:latin typeface="Times New Roman"/>
              <a:ea typeface="Times New Roman"/>
              <a:cs typeface="Times New Roman"/>
              <a:sym typeface="Times New Roman"/>
            </a:endParaRPr>
          </a:p>
          <a:p>
            <a:pPr marL="2057400" lvl="4" indent="-228600" algn="l" rtl="0">
              <a:lnSpc>
                <a:spcPct val="90000"/>
              </a:lnSpc>
              <a:spcBef>
                <a:spcPts val="500"/>
              </a:spcBef>
              <a:spcAft>
                <a:spcPts val="0"/>
              </a:spcAft>
              <a:buClr>
                <a:schemeClr val="dk1"/>
              </a:buClr>
              <a:buSzPts val="1600"/>
              <a:buChar char="˗"/>
            </a:pPr>
            <a:r>
              <a:rPr lang="en-US" sz="1600" dirty="0">
                <a:latin typeface="Times New Roman"/>
                <a:ea typeface="Times New Roman"/>
                <a:cs typeface="Times New Roman"/>
                <a:sym typeface="Times New Roman"/>
              </a:rPr>
              <a:t>x64</a:t>
            </a:r>
            <a:endParaRPr sz="1600" dirty="0">
              <a:latin typeface="Times New Roman"/>
              <a:ea typeface="Times New Roman"/>
              <a:cs typeface="Times New Roman"/>
              <a:sym typeface="Times New Roman"/>
            </a:endParaRPr>
          </a:p>
          <a:p>
            <a:pPr marL="2457450" lvl="5" indent="-171450" algn="l" rtl="0">
              <a:lnSpc>
                <a:spcPct val="90000"/>
              </a:lnSpc>
              <a:spcBef>
                <a:spcPts val="500"/>
              </a:spcBef>
              <a:spcAft>
                <a:spcPts val="0"/>
              </a:spcAft>
              <a:buClr>
                <a:srgbClr val="FF0000"/>
              </a:buClr>
              <a:buSzPts val="1400"/>
              <a:buChar char="‐"/>
            </a:pPr>
            <a:r>
              <a:rPr lang="en-US" sz="1400" dirty="0" err="1">
                <a:solidFill>
                  <a:srgbClr val="FF0000"/>
                </a:solidFill>
                <a:latin typeface="Times New Roman"/>
                <a:ea typeface="Times New Roman"/>
                <a:cs typeface="Times New Roman"/>
                <a:sym typeface="Times New Roman"/>
              </a:rPr>
              <a:t>sample_apps</a:t>
            </a:r>
            <a:r>
              <a:rPr lang="en-US" sz="1400" dirty="0">
                <a:solidFill>
                  <a:srgbClr val="FF0000"/>
                </a:solidFill>
                <a:latin typeface="Times New Roman"/>
                <a:ea typeface="Times New Roman"/>
                <a:cs typeface="Times New Roman"/>
                <a:sym typeface="Times New Roman"/>
              </a:rPr>
              <a:t> </a:t>
            </a:r>
            <a:r>
              <a:rPr lang="en-US" sz="1400" dirty="0">
                <a:solidFill>
                  <a:srgbClr val="FF0000"/>
                </a:solidFill>
                <a:latin typeface="Times New Roman"/>
                <a:ea typeface="Times New Roman"/>
                <a:cs typeface="Times New Roman"/>
                <a:sym typeface="Wingdings" panose="05000000000000000000" pitchFamily="2" charset="2"/>
              </a:rPr>
              <a:t> </a:t>
            </a:r>
            <a:r>
              <a:rPr lang="en-US" sz="1400" dirty="0">
                <a:latin typeface="Times New Roman"/>
                <a:ea typeface="Times New Roman"/>
                <a:cs typeface="Times New Roman"/>
                <a:sym typeface="Times New Roman"/>
              </a:rPr>
              <a:t>Our input file from c code</a:t>
            </a:r>
            <a:endParaRPr sz="1400"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Clr>
                <a:schemeClr val="dk1"/>
              </a:buClr>
              <a:buSzPts val="1800"/>
              <a:buChar char="˗"/>
            </a:pPr>
            <a:r>
              <a:rPr lang="en-US" sz="1800" dirty="0" err="1">
                <a:latin typeface="Times New Roman"/>
                <a:ea typeface="Times New Roman"/>
                <a:cs typeface="Times New Roman"/>
                <a:sym typeface="Times New Roman"/>
              </a:rPr>
              <a:t>fpga</a:t>
            </a:r>
            <a:endParaRPr sz="1800" dirty="0">
              <a:latin typeface="Times New Roman"/>
              <a:ea typeface="Times New Roman"/>
              <a:cs typeface="Times New Roman"/>
              <a:sym typeface="Times New Roman"/>
            </a:endParaRPr>
          </a:p>
          <a:p>
            <a:pPr marL="1600200" lvl="3" indent="-228600" algn="l" rtl="0">
              <a:lnSpc>
                <a:spcPct val="90000"/>
              </a:lnSpc>
              <a:spcBef>
                <a:spcPts val="500"/>
              </a:spcBef>
              <a:spcAft>
                <a:spcPts val="0"/>
              </a:spcAft>
              <a:buClr>
                <a:schemeClr val="dk1"/>
              </a:buClr>
              <a:buSzPts val="1600"/>
              <a:buChar char="˗"/>
            </a:pPr>
            <a:r>
              <a:rPr lang="en-US" sz="1600" dirty="0" err="1">
                <a:solidFill>
                  <a:schemeClr val="tx1"/>
                </a:solidFill>
                <a:latin typeface="Times New Roman"/>
                <a:ea typeface="Times New Roman"/>
                <a:cs typeface="Times New Roman"/>
                <a:sym typeface="Times New Roman"/>
              </a:rPr>
              <a:t>riffa_hdl</a:t>
            </a:r>
            <a:r>
              <a:rPr lang="en-US" sz="1600" dirty="0">
                <a:solidFill>
                  <a:schemeClr val="tx1"/>
                </a:solidFill>
                <a:latin typeface="Times New Roman"/>
                <a:ea typeface="Times New Roman"/>
                <a:cs typeface="Times New Roman"/>
                <a:sym typeface="Times New Roman"/>
              </a:rPr>
              <a:t> </a:t>
            </a:r>
            <a:r>
              <a:rPr lang="en-US" sz="1600" dirty="0">
                <a:solidFill>
                  <a:srgbClr val="FF0000"/>
                </a:solidFill>
                <a:latin typeface="Times New Roman"/>
                <a:ea typeface="Times New Roman"/>
                <a:cs typeface="Times New Roman"/>
                <a:sym typeface="Wingdings" panose="05000000000000000000" pitchFamily="2" charset="2"/>
              </a:rPr>
              <a:t></a:t>
            </a:r>
            <a:r>
              <a:rPr lang="en-US" sz="1600" dirty="0">
                <a:solidFill>
                  <a:srgbClr val="FF0000"/>
                </a:solidFill>
                <a:latin typeface="Times New Roman"/>
                <a:ea typeface="Times New Roman"/>
                <a:cs typeface="Times New Roman"/>
                <a:sym typeface="Times New Roman"/>
              </a:rPr>
              <a:t> all submodules in riffa </a:t>
            </a:r>
            <a:r>
              <a:rPr lang="en-US" sz="1600" dirty="0">
                <a:solidFill>
                  <a:srgbClr val="FF0000"/>
                </a:solidFill>
                <a:latin typeface="Times New Roman"/>
                <a:ea typeface="Times New Roman"/>
                <a:cs typeface="Times New Roman"/>
                <a:sym typeface="Wingdings" panose="05000000000000000000" pitchFamily="2" charset="2"/>
              </a:rPr>
              <a:t> </a:t>
            </a:r>
            <a:r>
              <a:rPr lang="en-US" sz="1600" dirty="0">
                <a:solidFill>
                  <a:srgbClr val="FF0000"/>
                </a:solidFill>
                <a:latin typeface="Times New Roman"/>
                <a:ea typeface="Times New Roman"/>
                <a:cs typeface="Times New Roman"/>
                <a:sym typeface="Times New Roman"/>
              </a:rPr>
              <a:t>You should place all your </a:t>
            </a:r>
            <a:r>
              <a:rPr lang="en-US" sz="1600" dirty="0" err="1">
                <a:solidFill>
                  <a:srgbClr val="FF0000"/>
                </a:solidFill>
                <a:latin typeface="Times New Roman"/>
                <a:ea typeface="Times New Roman"/>
                <a:cs typeface="Times New Roman"/>
                <a:sym typeface="Times New Roman"/>
              </a:rPr>
              <a:t>rtl</a:t>
            </a:r>
            <a:r>
              <a:rPr lang="en-US" sz="1600" dirty="0">
                <a:solidFill>
                  <a:srgbClr val="FF0000"/>
                </a:solidFill>
                <a:latin typeface="Times New Roman"/>
                <a:ea typeface="Times New Roman"/>
                <a:cs typeface="Times New Roman"/>
                <a:sym typeface="Times New Roman"/>
              </a:rPr>
              <a:t> code here</a:t>
            </a:r>
            <a:endParaRPr dirty="0">
              <a:solidFill>
                <a:srgbClr val="FF0000"/>
              </a:solidFill>
            </a:endParaRPr>
          </a:p>
          <a:p>
            <a:pPr marL="1600200" lvl="3" indent="-228600" algn="l" rtl="0">
              <a:lnSpc>
                <a:spcPct val="90000"/>
              </a:lnSpc>
              <a:spcBef>
                <a:spcPts val="500"/>
              </a:spcBef>
              <a:spcAft>
                <a:spcPts val="0"/>
              </a:spcAft>
              <a:buClr>
                <a:schemeClr val="dk1"/>
              </a:buClr>
              <a:buSzPts val="1800"/>
              <a:buChar char="˗"/>
            </a:pPr>
            <a:r>
              <a:rPr lang="en-US" sz="1800" dirty="0">
                <a:latin typeface="Times New Roman"/>
                <a:ea typeface="Times New Roman"/>
                <a:cs typeface="Times New Roman"/>
                <a:sym typeface="Times New Roman"/>
              </a:rPr>
              <a:t>altera </a:t>
            </a:r>
            <a:r>
              <a:rPr lang="en-US" sz="1800" dirty="0">
                <a:latin typeface="Times New Roman"/>
                <a:ea typeface="Times New Roman"/>
                <a:cs typeface="Times New Roman"/>
                <a:sym typeface="Wingdings" panose="05000000000000000000" pitchFamily="2" charset="2"/>
              </a:rPr>
              <a:t> Choose</a:t>
            </a:r>
            <a:r>
              <a:rPr lang="en-US" sz="1800" dirty="0">
                <a:latin typeface="Times New Roman"/>
                <a:ea typeface="Times New Roman"/>
                <a:cs typeface="Times New Roman"/>
                <a:sym typeface="Times New Roman"/>
              </a:rPr>
              <a:t> Our board (DE2i / DE4</a:t>
            </a:r>
            <a:r>
              <a:rPr lang="zh-TW" altLang="en-US" sz="1800" dirty="0">
                <a:latin typeface="標楷體" panose="03000509000000000000" pitchFamily="65" charset="-120"/>
                <a:ea typeface="標楷體" panose="03000509000000000000" pitchFamily="65" charset="-120"/>
                <a:cs typeface="Times New Roman"/>
                <a:sym typeface="Times New Roman"/>
              </a:rPr>
              <a:t>我們不用</a:t>
            </a:r>
            <a:r>
              <a:rPr lang="en-US" altLang="zh-TW" sz="1800" dirty="0">
                <a:latin typeface="Times New Roman"/>
                <a:ea typeface="Times New Roman"/>
                <a:cs typeface="Times New Roman"/>
                <a:sym typeface="Times New Roman"/>
              </a:rPr>
              <a:t>)</a:t>
            </a:r>
            <a:endParaRPr dirty="0"/>
          </a:p>
          <a:p>
            <a:pPr marL="2057400" lvl="4" indent="-228600" algn="l" rtl="0">
              <a:lnSpc>
                <a:spcPct val="90000"/>
              </a:lnSpc>
              <a:spcBef>
                <a:spcPts val="500"/>
              </a:spcBef>
              <a:spcAft>
                <a:spcPts val="0"/>
              </a:spcAft>
              <a:buClr>
                <a:schemeClr val="dk1"/>
              </a:buClr>
              <a:buSzPts val="1600"/>
              <a:buChar char="˗"/>
            </a:pPr>
            <a:r>
              <a:rPr lang="en-US" sz="1600" dirty="0">
                <a:latin typeface="Times New Roman"/>
                <a:ea typeface="Times New Roman"/>
                <a:cs typeface="Times New Roman"/>
                <a:sym typeface="Times New Roman"/>
              </a:rPr>
              <a:t>de5 / de5a </a:t>
            </a:r>
            <a:r>
              <a:rPr lang="en-US" sz="1600" dirty="0">
                <a:latin typeface="Times New Roman"/>
                <a:ea typeface="Times New Roman"/>
                <a:cs typeface="Times New Roman"/>
                <a:sym typeface="Wingdings" panose="05000000000000000000" pitchFamily="2" charset="2"/>
              </a:rPr>
              <a:t></a:t>
            </a:r>
            <a:r>
              <a:rPr lang="en-US" sz="1600" dirty="0">
                <a:latin typeface="Times New Roman"/>
                <a:ea typeface="Times New Roman"/>
                <a:cs typeface="Times New Roman"/>
                <a:sym typeface="Times New Roman"/>
              </a:rPr>
              <a:t> </a:t>
            </a:r>
            <a:r>
              <a:rPr lang="en-US" sz="1600" dirty="0">
                <a:solidFill>
                  <a:srgbClr val="FF0000"/>
                </a:solidFill>
                <a:latin typeface="Times New Roman"/>
                <a:ea typeface="Times New Roman"/>
                <a:cs typeface="Times New Roman"/>
                <a:sym typeface="Times New Roman"/>
              </a:rPr>
              <a:t>Different board</a:t>
            </a:r>
            <a:endParaRPr dirty="0">
              <a:solidFill>
                <a:srgbClr val="FF0000"/>
              </a:solidFill>
            </a:endParaRPr>
          </a:p>
          <a:p>
            <a:pPr marL="2457450" lvl="5" indent="-171450" algn="l" rtl="0">
              <a:lnSpc>
                <a:spcPct val="90000"/>
              </a:lnSpc>
              <a:spcBef>
                <a:spcPts val="500"/>
              </a:spcBef>
              <a:spcAft>
                <a:spcPts val="0"/>
              </a:spcAft>
              <a:buClr>
                <a:schemeClr val="dk1"/>
              </a:buClr>
              <a:buSzPts val="1400"/>
              <a:buChar char="‐"/>
            </a:pPr>
            <a:r>
              <a:rPr lang="en-US" sz="1400" dirty="0">
                <a:latin typeface="Times New Roman"/>
                <a:ea typeface="Times New Roman"/>
                <a:cs typeface="Times New Roman"/>
                <a:sym typeface="Times New Roman"/>
              </a:rPr>
              <a:t>DE5QGen*x*If128 / DE5QGen*x*If128_CLK </a:t>
            </a:r>
            <a:r>
              <a:rPr lang="en-US" sz="1400" dirty="0">
                <a:latin typeface="Times New Roman"/>
                <a:ea typeface="Times New Roman"/>
                <a:cs typeface="Times New Roman"/>
                <a:sym typeface="Wingdings" panose="05000000000000000000" pitchFamily="2" charset="2"/>
              </a:rPr>
              <a:t> </a:t>
            </a:r>
            <a:r>
              <a:rPr lang="en-US" sz="1400" dirty="0">
                <a:solidFill>
                  <a:srgbClr val="FF0000"/>
                </a:solidFill>
                <a:latin typeface="Times New Roman"/>
                <a:ea typeface="Times New Roman"/>
                <a:cs typeface="Times New Roman"/>
                <a:sym typeface="Times New Roman"/>
              </a:rPr>
              <a:t>Different PCIe choice or CLK</a:t>
            </a:r>
            <a:endParaRPr dirty="0">
              <a:solidFill>
                <a:srgbClr val="FF0000"/>
              </a:solidFill>
            </a:endParaRPr>
          </a:p>
          <a:p>
            <a:pPr marL="2971800" lvl="6" indent="-228600" algn="l" rtl="0">
              <a:lnSpc>
                <a:spcPct val="90000"/>
              </a:lnSpc>
              <a:spcBef>
                <a:spcPts val="500"/>
              </a:spcBef>
              <a:spcAft>
                <a:spcPts val="0"/>
              </a:spcAft>
              <a:buClr>
                <a:schemeClr val="dk1"/>
              </a:buClr>
              <a:buSzPts val="1400"/>
              <a:buChar char="‐"/>
            </a:pPr>
            <a:r>
              <a:rPr lang="en-US" sz="1400" dirty="0">
                <a:latin typeface="Times New Roman"/>
                <a:ea typeface="Times New Roman"/>
                <a:cs typeface="Times New Roman"/>
                <a:sym typeface="Times New Roman"/>
              </a:rPr>
              <a:t>Bit </a:t>
            </a:r>
            <a:r>
              <a:rPr lang="en-US" sz="1400" dirty="0">
                <a:latin typeface="Times New Roman"/>
                <a:ea typeface="Times New Roman"/>
                <a:cs typeface="Times New Roman"/>
                <a:sym typeface="Wingdings" panose="05000000000000000000" pitchFamily="2" charset="2"/>
              </a:rPr>
              <a:t></a:t>
            </a:r>
            <a:r>
              <a:rPr lang="en-US" sz="1400" dirty="0">
                <a:latin typeface="Times New Roman"/>
                <a:ea typeface="Times New Roman"/>
                <a:cs typeface="Times New Roman"/>
                <a:sym typeface="Times New Roman"/>
              </a:rPr>
              <a:t> </a:t>
            </a:r>
            <a:r>
              <a:rPr lang="en-US" sz="1400" dirty="0">
                <a:solidFill>
                  <a:srgbClr val="FF0000"/>
                </a:solidFill>
                <a:latin typeface="Times New Roman"/>
                <a:ea typeface="Times New Roman"/>
                <a:cs typeface="Times New Roman"/>
                <a:sym typeface="Times New Roman"/>
              </a:rPr>
              <a:t>The compilation file after synthesized (.</a:t>
            </a:r>
            <a:r>
              <a:rPr lang="en-US" sz="1400" dirty="0" err="1">
                <a:solidFill>
                  <a:srgbClr val="FF0000"/>
                </a:solidFill>
                <a:latin typeface="Times New Roman"/>
                <a:ea typeface="Times New Roman"/>
                <a:cs typeface="Times New Roman"/>
                <a:sym typeface="Times New Roman"/>
              </a:rPr>
              <a:t>sof</a:t>
            </a:r>
            <a:r>
              <a:rPr lang="en-US" sz="1400" dirty="0">
                <a:solidFill>
                  <a:srgbClr val="FF0000"/>
                </a:solidFill>
                <a:latin typeface="Times New Roman"/>
                <a:ea typeface="Times New Roman"/>
                <a:cs typeface="Times New Roman"/>
                <a:sym typeface="Times New Roman"/>
              </a:rPr>
              <a:t> file)</a:t>
            </a:r>
            <a:endParaRPr dirty="0"/>
          </a:p>
          <a:p>
            <a:pPr marL="2971800" lvl="6" indent="-228600" algn="l" rtl="0">
              <a:lnSpc>
                <a:spcPct val="90000"/>
              </a:lnSpc>
              <a:spcBef>
                <a:spcPts val="500"/>
              </a:spcBef>
              <a:spcAft>
                <a:spcPts val="0"/>
              </a:spcAft>
              <a:buClr>
                <a:schemeClr val="dk1"/>
              </a:buClr>
              <a:buSzPts val="1400"/>
              <a:buChar char="‐"/>
            </a:pPr>
            <a:r>
              <a:rPr lang="en-US" sz="1400" dirty="0" err="1">
                <a:latin typeface="Times New Roman"/>
                <a:ea typeface="Times New Roman"/>
                <a:cs typeface="Times New Roman"/>
                <a:sym typeface="Times New Roman"/>
              </a:rPr>
              <a:t>Constr</a:t>
            </a:r>
            <a:r>
              <a:rPr lang="en-US" sz="1400" dirty="0">
                <a:latin typeface="Times New Roman"/>
                <a:ea typeface="Times New Roman"/>
                <a:cs typeface="Times New Roman"/>
                <a:sym typeface="Times New Roman"/>
              </a:rPr>
              <a:t> </a:t>
            </a:r>
            <a:r>
              <a:rPr lang="en-US" sz="1400" dirty="0">
                <a:latin typeface="Times New Roman"/>
                <a:ea typeface="Times New Roman"/>
                <a:cs typeface="Times New Roman"/>
                <a:sym typeface="Wingdings" panose="05000000000000000000" pitchFamily="2" charset="2"/>
              </a:rPr>
              <a:t></a:t>
            </a:r>
            <a:r>
              <a:rPr lang="en-US" sz="1400" dirty="0">
                <a:latin typeface="Times New Roman"/>
                <a:ea typeface="Times New Roman"/>
                <a:cs typeface="Times New Roman"/>
                <a:sym typeface="Times New Roman"/>
              </a:rPr>
              <a:t> </a:t>
            </a:r>
            <a:r>
              <a:rPr lang="en-US" sz="1400" dirty="0" err="1">
                <a:latin typeface="Times New Roman"/>
                <a:ea typeface="Times New Roman"/>
                <a:cs typeface="Times New Roman"/>
                <a:sym typeface="Times New Roman"/>
              </a:rPr>
              <a:t>sdc</a:t>
            </a:r>
            <a:r>
              <a:rPr lang="en-US" sz="1400" dirty="0">
                <a:latin typeface="Times New Roman"/>
                <a:ea typeface="Times New Roman"/>
                <a:cs typeface="Times New Roman"/>
                <a:sym typeface="Times New Roman"/>
              </a:rPr>
              <a:t> file for FPGA </a:t>
            </a:r>
          </a:p>
          <a:p>
            <a:pPr marL="3429000" lvl="7" indent="-228600">
              <a:buSzPts val="1400"/>
            </a:pPr>
            <a:r>
              <a:rPr lang="en-US" sz="1400" dirty="0">
                <a:latin typeface="Times New Roman"/>
                <a:ea typeface="Times New Roman"/>
                <a:cs typeface="Times New Roman"/>
                <a:sym typeface="Wingdings" panose="05000000000000000000" pitchFamily="2" charset="2"/>
              </a:rPr>
              <a:t> </a:t>
            </a:r>
            <a:r>
              <a:rPr lang="en-US" sz="1400" dirty="0">
                <a:solidFill>
                  <a:srgbClr val="FF0000"/>
                </a:solidFill>
                <a:latin typeface="Times New Roman"/>
                <a:ea typeface="Times New Roman"/>
                <a:cs typeface="Times New Roman"/>
                <a:sym typeface="Times New Roman"/>
              </a:rPr>
              <a:t>Modify by your own usage(</a:t>
            </a:r>
            <a:r>
              <a:rPr lang="zh-TW" altLang="en-US" sz="1400" dirty="0">
                <a:solidFill>
                  <a:srgbClr val="FF0000"/>
                </a:solidFill>
                <a:latin typeface="標楷體" panose="03000509000000000000" pitchFamily="65" charset="-120"/>
                <a:ea typeface="標楷體" panose="03000509000000000000" pitchFamily="65" charset="-120"/>
                <a:cs typeface="Times New Roman"/>
                <a:sym typeface="Times New Roman"/>
              </a:rPr>
              <a:t>例如你要調</a:t>
            </a:r>
            <a:r>
              <a:rPr lang="en-US" altLang="zh-TW" sz="1400" dirty="0" err="1">
                <a:solidFill>
                  <a:srgbClr val="FF0000"/>
                </a:solidFill>
                <a:latin typeface="Times New Roman"/>
                <a:ea typeface="Times New Roman"/>
                <a:cs typeface="Times New Roman"/>
                <a:sym typeface="Times New Roman"/>
              </a:rPr>
              <a:t>clk</a:t>
            </a:r>
            <a:r>
              <a:rPr lang="en-US" altLang="zh-TW" sz="1400" dirty="0">
                <a:solidFill>
                  <a:srgbClr val="FF0000"/>
                </a:solidFill>
                <a:latin typeface="Times New Roman"/>
                <a:ea typeface="Times New Roman"/>
                <a:cs typeface="Times New Roman"/>
                <a:sym typeface="Times New Roman"/>
              </a:rPr>
              <a:t> period)</a:t>
            </a:r>
            <a:endParaRPr dirty="0">
              <a:solidFill>
                <a:srgbClr val="FF0000"/>
              </a:solidFill>
            </a:endParaRPr>
          </a:p>
          <a:p>
            <a:pPr marL="2971800" lvl="6" indent="-228600" algn="l" rtl="0">
              <a:lnSpc>
                <a:spcPct val="90000"/>
              </a:lnSpc>
              <a:spcBef>
                <a:spcPts val="500"/>
              </a:spcBef>
              <a:spcAft>
                <a:spcPts val="0"/>
              </a:spcAft>
              <a:buClr>
                <a:schemeClr val="dk1"/>
              </a:buClr>
              <a:buSzPts val="1400"/>
              <a:buChar char="‐"/>
            </a:pPr>
            <a:r>
              <a:rPr lang="en-US" sz="1400" dirty="0" err="1">
                <a:latin typeface="Times New Roman"/>
                <a:ea typeface="Times New Roman"/>
                <a:cs typeface="Times New Roman"/>
                <a:sym typeface="Times New Roman"/>
              </a:rPr>
              <a:t>Hdl</a:t>
            </a:r>
            <a:r>
              <a:rPr lang="en-US" sz="1400" dirty="0">
                <a:latin typeface="Times New Roman"/>
                <a:ea typeface="Times New Roman"/>
                <a:cs typeface="Times New Roman"/>
                <a:sym typeface="Times New Roman"/>
              </a:rPr>
              <a:t> </a:t>
            </a:r>
            <a:r>
              <a:rPr lang="en-US" sz="1400" dirty="0">
                <a:latin typeface="Times New Roman"/>
                <a:ea typeface="Times New Roman"/>
                <a:cs typeface="Times New Roman"/>
                <a:sym typeface="Wingdings" panose="05000000000000000000" pitchFamily="2" charset="2"/>
              </a:rPr>
              <a:t></a:t>
            </a:r>
            <a:r>
              <a:rPr lang="en-US" sz="1400" dirty="0">
                <a:latin typeface="Times New Roman"/>
                <a:ea typeface="Times New Roman"/>
                <a:cs typeface="Times New Roman"/>
                <a:sym typeface="Times New Roman"/>
              </a:rPr>
              <a:t> </a:t>
            </a:r>
            <a:r>
              <a:rPr lang="en-US" sz="1400" dirty="0">
                <a:solidFill>
                  <a:srgbClr val="FF0000"/>
                </a:solidFill>
                <a:latin typeface="Times New Roman"/>
                <a:ea typeface="Times New Roman"/>
                <a:cs typeface="Times New Roman"/>
                <a:sym typeface="Times New Roman"/>
              </a:rPr>
              <a:t>Top module file</a:t>
            </a:r>
            <a:endParaRPr dirty="0"/>
          </a:p>
          <a:p>
            <a:pPr marL="2971800" lvl="6" indent="-228600" algn="l" rtl="0">
              <a:lnSpc>
                <a:spcPct val="90000"/>
              </a:lnSpc>
              <a:spcBef>
                <a:spcPts val="500"/>
              </a:spcBef>
              <a:spcAft>
                <a:spcPts val="0"/>
              </a:spcAft>
              <a:buClr>
                <a:schemeClr val="dk1"/>
              </a:buClr>
              <a:buSzPts val="1400"/>
              <a:buChar char="‐"/>
            </a:pPr>
            <a:r>
              <a:rPr lang="en-US" sz="1400" dirty="0">
                <a:latin typeface="Times New Roman"/>
                <a:ea typeface="Times New Roman"/>
                <a:cs typeface="Times New Roman"/>
                <a:sym typeface="Times New Roman"/>
              </a:rPr>
              <a:t>ip </a:t>
            </a:r>
            <a:r>
              <a:rPr lang="en-US" sz="1400" dirty="0">
                <a:latin typeface="Times New Roman"/>
                <a:ea typeface="Times New Roman"/>
                <a:cs typeface="Times New Roman"/>
                <a:sym typeface="Wingdings" panose="05000000000000000000" pitchFamily="2" charset="2"/>
              </a:rPr>
              <a:t></a:t>
            </a:r>
            <a:r>
              <a:rPr lang="en-US" sz="1400" dirty="0">
                <a:latin typeface="Times New Roman"/>
                <a:ea typeface="Times New Roman"/>
                <a:cs typeface="Times New Roman"/>
                <a:sym typeface="Times New Roman"/>
              </a:rPr>
              <a:t> </a:t>
            </a:r>
            <a:r>
              <a:rPr lang="en-US" sz="1400" dirty="0" err="1">
                <a:latin typeface="Times New Roman"/>
                <a:ea typeface="Times New Roman"/>
                <a:cs typeface="Times New Roman"/>
                <a:sym typeface="Times New Roman"/>
              </a:rPr>
              <a:t>qsys</a:t>
            </a:r>
            <a:r>
              <a:rPr lang="en-US" sz="1400" dirty="0">
                <a:latin typeface="Times New Roman"/>
                <a:ea typeface="Times New Roman"/>
                <a:cs typeface="Times New Roman"/>
                <a:sym typeface="Times New Roman"/>
              </a:rPr>
              <a:t> file</a:t>
            </a:r>
            <a:endParaRPr dirty="0"/>
          </a:p>
          <a:p>
            <a:pPr marL="2971800" lvl="6" indent="-228600" algn="l" rtl="0">
              <a:lnSpc>
                <a:spcPct val="90000"/>
              </a:lnSpc>
              <a:spcBef>
                <a:spcPts val="500"/>
              </a:spcBef>
              <a:spcAft>
                <a:spcPts val="0"/>
              </a:spcAft>
              <a:buClr>
                <a:schemeClr val="dk1"/>
              </a:buClr>
              <a:buSzPts val="1400"/>
              <a:buChar char="‐"/>
            </a:pPr>
            <a:r>
              <a:rPr lang="en-US" sz="1400" dirty="0" err="1">
                <a:latin typeface="Times New Roman"/>
                <a:ea typeface="Times New Roman"/>
                <a:cs typeface="Times New Roman"/>
                <a:sym typeface="Times New Roman"/>
              </a:rPr>
              <a:t>prj</a:t>
            </a:r>
            <a:endParaRPr sz="1400" dirty="0">
              <a:latin typeface="Times New Roman"/>
              <a:ea typeface="Times New Roman"/>
              <a:cs typeface="Times New Roman"/>
              <a:sym typeface="Times New Roman"/>
            </a:endParaRPr>
          </a:p>
          <a:p>
            <a:pPr marL="3429000" lvl="7" indent="-228600" algn="l" rtl="0">
              <a:lnSpc>
                <a:spcPct val="90000"/>
              </a:lnSpc>
              <a:spcBef>
                <a:spcPts val="500"/>
              </a:spcBef>
              <a:spcAft>
                <a:spcPts val="0"/>
              </a:spcAft>
              <a:buClr>
                <a:srgbClr val="FF0000"/>
              </a:buClr>
              <a:buSzPts val="1400"/>
              <a:buChar char="‐"/>
            </a:pPr>
            <a:r>
              <a:rPr lang="en-US" sz="1400" dirty="0">
                <a:solidFill>
                  <a:srgbClr val="FF0000"/>
                </a:solidFill>
                <a:latin typeface="Times New Roman"/>
                <a:ea typeface="Times New Roman"/>
                <a:cs typeface="Times New Roman"/>
                <a:sym typeface="Times New Roman"/>
              </a:rPr>
              <a:t>.</a:t>
            </a:r>
            <a:r>
              <a:rPr lang="en-US" sz="1400" dirty="0" err="1">
                <a:solidFill>
                  <a:srgbClr val="FF0000"/>
                </a:solidFill>
                <a:latin typeface="Times New Roman"/>
                <a:ea typeface="Times New Roman"/>
                <a:cs typeface="Times New Roman"/>
                <a:sym typeface="Times New Roman"/>
              </a:rPr>
              <a:t>qpf</a:t>
            </a:r>
            <a:r>
              <a:rPr lang="en-US" sz="1400" dirty="0">
                <a:solidFill>
                  <a:srgbClr val="FF0000"/>
                </a:solidFill>
                <a:latin typeface="Times New Roman"/>
                <a:ea typeface="Times New Roman"/>
                <a:cs typeface="Times New Roman"/>
                <a:sym typeface="Times New Roman"/>
              </a:rPr>
              <a:t> </a:t>
            </a:r>
            <a:r>
              <a:rPr lang="en-US" sz="1400" dirty="0">
                <a:solidFill>
                  <a:srgbClr val="FF0000"/>
                </a:solidFill>
                <a:latin typeface="Times New Roman"/>
                <a:ea typeface="Times New Roman"/>
                <a:cs typeface="Times New Roman"/>
                <a:sym typeface="Wingdings" panose="05000000000000000000" pitchFamily="2" charset="2"/>
              </a:rPr>
              <a:t></a:t>
            </a:r>
            <a:r>
              <a:rPr lang="en-US" sz="1400" dirty="0">
                <a:latin typeface="Times New Roman"/>
                <a:ea typeface="Times New Roman"/>
                <a:cs typeface="Times New Roman"/>
                <a:sym typeface="Times New Roman"/>
              </a:rPr>
              <a:t> Quartus project file </a:t>
            </a:r>
            <a:r>
              <a:rPr lang="en-US" sz="1400" dirty="0">
                <a:latin typeface="Times New Roman"/>
                <a:ea typeface="Times New Roman"/>
                <a:cs typeface="Times New Roman"/>
                <a:sym typeface="Wingdings" panose="05000000000000000000" pitchFamily="2" charset="2"/>
              </a:rPr>
              <a:t> </a:t>
            </a:r>
            <a:r>
              <a:rPr lang="en-US" sz="1400" dirty="0">
                <a:solidFill>
                  <a:srgbClr val="FF0000"/>
                </a:solidFill>
                <a:latin typeface="Times New Roman"/>
                <a:ea typeface="Times New Roman"/>
                <a:cs typeface="Times New Roman"/>
                <a:sym typeface="Wingdings" panose="05000000000000000000" pitchFamily="2" charset="2"/>
              </a:rPr>
              <a:t>used in save project / open project</a:t>
            </a:r>
            <a:endParaRPr dirty="0">
              <a:solidFill>
                <a:srgbClr val="FF0000"/>
              </a:solidFill>
            </a:endParaRPr>
          </a:p>
          <a:p>
            <a:pPr marL="3429000" lvl="7" indent="-228600" algn="l" rtl="0">
              <a:lnSpc>
                <a:spcPct val="90000"/>
              </a:lnSpc>
              <a:spcBef>
                <a:spcPts val="500"/>
              </a:spcBef>
              <a:spcAft>
                <a:spcPts val="0"/>
              </a:spcAft>
              <a:buClr>
                <a:schemeClr val="dk1"/>
              </a:buClr>
              <a:buSzPts val="1400"/>
              <a:buChar char="‐"/>
            </a:pPr>
            <a:r>
              <a:rPr lang="en-US" sz="1400" dirty="0">
                <a:latin typeface="Times New Roman"/>
                <a:ea typeface="Times New Roman"/>
                <a:cs typeface="Times New Roman"/>
                <a:sym typeface="Times New Roman"/>
              </a:rPr>
              <a:t>.</a:t>
            </a:r>
            <a:r>
              <a:rPr lang="en-US" sz="1400" dirty="0" err="1">
                <a:latin typeface="Times New Roman"/>
                <a:ea typeface="Times New Roman"/>
                <a:cs typeface="Times New Roman"/>
                <a:sym typeface="Times New Roman"/>
              </a:rPr>
              <a:t>qsf</a:t>
            </a:r>
            <a:r>
              <a:rPr lang="en-US" sz="1400" dirty="0">
                <a:latin typeface="Times New Roman"/>
                <a:ea typeface="Times New Roman"/>
                <a:cs typeface="Times New Roman"/>
                <a:sym typeface="Times New Roman"/>
              </a:rPr>
              <a:t> </a:t>
            </a:r>
            <a:r>
              <a:rPr lang="en-US" sz="1400" dirty="0">
                <a:latin typeface="Times New Roman"/>
                <a:ea typeface="Times New Roman"/>
                <a:cs typeface="Times New Roman"/>
                <a:sym typeface="Wingdings" panose="05000000000000000000" pitchFamily="2" charset="2"/>
              </a:rPr>
              <a:t></a:t>
            </a:r>
            <a:r>
              <a:rPr lang="en-US" sz="1400" dirty="0">
                <a:latin typeface="Times New Roman"/>
                <a:ea typeface="Times New Roman"/>
                <a:cs typeface="Times New Roman"/>
                <a:sym typeface="Times New Roman"/>
              </a:rPr>
              <a:t> Quartus setting file</a:t>
            </a:r>
            <a:r>
              <a:rPr lang="en-US" sz="1400" dirty="0">
                <a:latin typeface="Times New Roman"/>
                <a:ea typeface="Times New Roman"/>
                <a:cs typeface="Times New Roman"/>
                <a:sym typeface="Wingdings" panose="05000000000000000000" pitchFamily="2" charset="2"/>
              </a:rPr>
              <a:t></a:t>
            </a:r>
            <a:r>
              <a:rPr lang="en-US" sz="1400" dirty="0">
                <a:latin typeface="Times New Roman"/>
                <a:ea typeface="Times New Roman"/>
                <a:cs typeface="Times New Roman"/>
                <a:sym typeface="Times New Roman"/>
              </a:rPr>
              <a:t> File setting and compilation board setting</a:t>
            </a:r>
            <a:endParaRPr sz="1400" dirty="0">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p:txBody>
      </p:sp>
      <p:sp>
        <p:nvSpPr>
          <p:cNvPr id="269" name="Google Shape;269;p16"/>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70" name="Google Shape;270;p16"/>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7"/>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Top module file</a:t>
            </a:r>
            <a:endParaRPr/>
          </a:p>
        </p:txBody>
      </p:sp>
      <p:sp>
        <p:nvSpPr>
          <p:cNvPr id="276" name="Google Shape;276;p17"/>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277" name="Google Shape;277;p17"/>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aphicFrame>
        <p:nvGraphicFramePr>
          <p:cNvPr id="278" name="Google Shape;278;p17"/>
          <p:cNvGraphicFramePr/>
          <p:nvPr>
            <p:extLst>
              <p:ext uri="{D42A27DB-BD31-4B8C-83A1-F6EECF244321}">
                <p14:modId xmlns:p14="http://schemas.microsoft.com/office/powerpoint/2010/main" val="3186336791"/>
              </p:ext>
            </p:extLst>
          </p:nvPr>
        </p:nvGraphicFramePr>
        <p:xfrm>
          <a:off x="556954" y="1071716"/>
          <a:ext cx="8030075" cy="2405538"/>
        </p:xfrm>
        <a:graphic>
          <a:graphicData uri="http://schemas.openxmlformats.org/drawingml/2006/table">
            <a:tbl>
              <a:tblPr firstRow="1" bandRow="1">
                <a:noFill/>
                <a:tableStyleId>{3F158DB1-E632-4587-992C-7FC52A8DE03A}</a:tableStyleId>
              </a:tblPr>
              <a:tblGrid>
                <a:gridCol w="2416125">
                  <a:extLst>
                    <a:ext uri="{9D8B030D-6E8A-4147-A177-3AD203B41FA5}">
                      <a16:colId xmlns:a16="http://schemas.microsoft.com/office/drawing/2014/main" val="20000"/>
                    </a:ext>
                  </a:extLst>
                </a:gridCol>
                <a:gridCol w="2646850">
                  <a:extLst>
                    <a:ext uri="{9D8B030D-6E8A-4147-A177-3AD203B41FA5}">
                      <a16:colId xmlns:a16="http://schemas.microsoft.com/office/drawing/2014/main" val="20001"/>
                    </a:ext>
                  </a:extLst>
                </a:gridCol>
                <a:gridCol w="2967100">
                  <a:extLst>
                    <a:ext uri="{9D8B030D-6E8A-4147-A177-3AD203B41FA5}">
                      <a16:colId xmlns:a16="http://schemas.microsoft.com/office/drawing/2014/main" val="20002"/>
                    </a:ext>
                  </a:extLst>
                </a:gridCol>
              </a:tblGrid>
              <a:tr h="400923">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dirty="0"/>
                        <a:t>DE5QGen2x8IF128.v</a:t>
                      </a:r>
                      <a:endParaRPr sz="18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DE5QGen2x8IF128_CLK.v</a:t>
                      </a:r>
                      <a:endParaRPr sz="1800"/>
                    </a:p>
                  </a:txBody>
                  <a:tcPr marL="91450" marR="91450" marT="45725" marB="45725"/>
                </a:tc>
                <a:extLst>
                  <a:ext uri="{0D108BD9-81ED-4DB2-BD59-A6C34878D82A}">
                    <a16:rowId xmlns:a16="http://schemas.microsoft.com/office/drawing/2014/main" val="10000"/>
                  </a:ext>
                </a:extLst>
              </a:tr>
              <a:tr h="400923">
                <a:tc>
                  <a:txBody>
                    <a:bodyPr/>
                    <a:lstStyle/>
                    <a:p>
                      <a:pPr marL="0" marR="0" lvl="0" indent="0" algn="l" rtl="0">
                        <a:spcBef>
                          <a:spcPts val="0"/>
                        </a:spcBef>
                        <a:spcAft>
                          <a:spcPts val="0"/>
                        </a:spcAft>
                        <a:buNone/>
                      </a:pPr>
                      <a:r>
                        <a:rPr lang="en-US" sz="1800"/>
                        <a:t>C_PCI_DATA_WIDTH </a:t>
                      </a:r>
                      <a:endParaRPr sz="1800"/>
                    </a:p>
                  </a:txBody>
                  <a:tcPr marL="91450" marR="91450" marT="45725" marB="45725"/>
                </a:tc>
                <a:tc>
                  <a:txBody>
                    <a:bodyPr/>
                    <a:lstStyle/>
                    <a:p>
                      <a:pPr marL="0" marR="0" lvl="0" indent="0" algn="l" rtl="0">
                        <a:spcBef>
                          <a:spcPts val="0"/>
                        </a:spcBef>
                        <a:spcAft>
                          <a:spcPts val="0"/>
                        </a:spcAft>
                        <a:buNone/>
                      </a:pPr>
                      <a:r>
                        <a:rPr lang="en-US" sz="1800" dirty="0"/>
                        <a:t>128</a:t>
                      </a:r>
                      <a:endParaRPr sz="1800" dirty="0"/>
                    </a:p>
                  </a:txBody>
                  <a:tcPr marL="91450" marR="91450" marT="45725" marB="45725"/>
                </a:tc>
                <a:tc>
                  <a:txBody>
                    <a:bodyPr/>
                    <a:lstStyle/>
                    <a:p>
                      <a:pPr marL="0" marR="0" lvl="0" indent="0" algn="l" rtl="0">
                        <a:spcBef>
                          <a:spcPts val="0"/>
                        </a:spcBef>
                        <a:spcAft>
                          <a:spcPts val="0"/>
                        </a:spcAft>
                        <a:buNone/>
                      </a:pPr>
                      <a:r>
                        <a:rPr lang="en-US" sz="1800" dirty="0"/>
                        <a:t>128</a:t>
                      </a:r>
                      <a:endParaRPr sz="1800" dirty="0"/>
                    </a:p>
                  </a:txBody>
                  <a:tcPr marL="91450" marR="91450" marT="45725" marB="45725"/>
                </a:tc>
                <a:extLst>
                  <a:ext uri="{0D108BD9-81ED-4DB2-BD59-A6C34878D82A}">
                    <a16:rowId xmlns:a16="http://schemas.microsoft.com/office/drawing/2014/main" val="10001"/>
                  </a:ext>
                </a:extLst>
              </a:tr>
              <a:tr h="400923">
                <a:tc>
                  <a:txBody>
                    <a:bodyPr/>
                    <a:lstStyle/>
                    <a:p>
                      <a:pPr marL="0" marR="0" lvl="0" indent="0" algn="l" rtl="0">
                        <a:spcBef>
                          <a:spcPts val="0"/>
                        </a:spcBef>
                        <a:spcAft>
                          <a:spcPts val="0"/>
                        </a:spcAft>
                        <a:buNone/>
                      </a:pPr>
                      <a:r>
                        <a:rPr lang="en-US" sz="1800" dirty="0"/>
                        <a:t>Qsys</a:t>
                      </a:r>
                      <a:endParaRPr sz="1800" dirty="0"/>
                    </a:p>
                  </a:txBody>
                  <a:tcPr marL="91450" marR="91450" marT="45725" marB="45725"/>
                </a:tc>
                <a:tc>
                  <a:txBody>
                    <a:bodyPr/>
                    <a:lstStyle/>
                    <a:p>
                      <a:pPr marL="0" marR="0" lvl="0" indent="0" algn="l" rtl="0">
                        <a:spcBef>
                          <a:spcPts val="0"/>
                        </a:spcBef>
                        <a:spcAft>
                          <a:spcPts val="0"/>
                        </a:spcAft>
                        <a:buNone/>
                      </a:pPr>
                      <a:r>
                        <a:rPr lang="en-US" sz="1800"/>
                        <a:t>QSysDE5QGen2x8If128</a:t>
                      </a:r>
                      <a:endParaRPr sz="1800"/>
                    </a:p>
                  </a:txBody>
                  <a:tcPr marL="91450" marR="91450" marT="45725" marB="45725"/>
                </a:tc>
                <a:tc>
                  <a:txBody>
                    <a:bodyPr/>
                    <a:lstStyle/>
                    <a:p>
                      <a:pPr marL="0" marR="0" lvl="0" indent="0" algn="l" rtl="0">
                        <a:spcBef>
                          <a:spcPts val="0"/>
                        </a:spcBef>
                        <a:spcAft>
                          <a:spcPts val="0"/>
                        </a:spcAft>
                        <a:buNone/>
                      </a:pPr>
                      <a:r>
                        <a:rPr lang="en-US" sz="1800"/>
                        <a:t>QSysDE5QGen2x8If128_CLK</a:t>
                      </a:r>
                      <a:endParaRPr sz="1800"/>
                    </a:p>
                  </a:txBody>
                  <a:tcPr marL="91450" marR="91450" marT="45725" marB="45725"/>
                </a:tc>
                <a:extLst>
                  <a:ext uri="{0D108BD9-81ED-4DB2-BD59-A6C34878D82A}">
                    <a16:rowId xmlns:a16="http://schemas.microsoft.com/office/drawing/2014/main" val="10002"/>
                  </a:ext>
                </a:extLst>
              </a:tr>
              <a:tr h="400923">
                <a:tc>
                  <a:txBody>
                    <a:bodyPr/>
                    <a:lstStyle/>
                    <a:p>
                      <a:pPr marL="0" marR="0" lvl="0" indent="0" algn="l" rtl="0">
                        <a:spcBef>
                          <a:spcPts val="0"/>
                        </a:spcBef>
                        <a:spcAft>
                          <a:spcPts val="0"/>
                        </a:spcAft>
                        <a:buNone/>
                      </a:pPr>
                      <a:r>
                        <a:rPr lang="en-US" sz="1800" dirty="0"/>
                        <a:t>riffa_wrapper_de5</a:t>
                      </a:r>
                      <a:endParaRPr sz="1800" dirty="0"/>
                    </a:p>
                  </a:txBody>
                  <a:tcPr marL="91450" marR="91450" marT="45725" marB="45725"/>
                </a:tc>
                <a:tc>
                  <a:txBody>
                    <a:bodyPr/>
                    <a:lstStyle/>
                    <a:p>
                      <a:pPr marL="0" marR="0" lvl="0" indent="0" algn="l" rtl="0">
                        <a:spcBef>
                          <a:spcPts val="0"/>
                        </a:spcBef>
                        <a:spcAft>
                          <a:spcPts val="0"/>
                        </a:spcAft>
                        <a:buNone/>
                      </a:pPr>
                      <a:r>
                        <a:rPr lang="en-US" sz="1800"/>
                        <a:t>At de5 folder</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At de5 folder</a:t>
                      </a:r>
                      <a:endParaRPr sz="1800"/>
                    </a:p>
                  </a:txBody>
                  <a:tcPr marL="91450" marR="91450" marT="45725" marB="45725"/>
                </a:tc>
                <a:extLst>
                  <a:ext uri="{0D108BD9-81ED-4DB2-BD59-A6C34878D82A}">
                    <a16:rowId xmlns:a16="http://schemas.microsoft.com/office/drawing/2014/main" val="10003"/>
                  </a:ext>
                </a:extLst>
              </a:tr>
              <a:tr h="400923">
                <a:tc>
                  <a:txBody>
                    <a:bodyPr/>
                    <a:lstStyle/>
                    <a:p>
                      <a:pPr marL="0" marR="0" lvl="0" indent="0" algn="l" rtl="0">
                        <a:spcBef>
                          <a:spcPts val="0"/>
                        </a:spcBef>
                        <a:spcAft>
                          <a:spcPts val="0"/>
                        </a:spcAft>
                        <a:buNone/>
                      </a:pPr>
                      <a:r>
                        <a:rPr lang="en-US" sz="1800" dirty="0" err="1"/>
                        <a:t>chnl_tester</a:t>
                      </a:r>
                      <a:endParaRPr sz="1800" dirty="0"/>
                    </a:p>
                  </a:txBody>
                  <a:tcPr marL="91450" marR="91450" marT="45725" marB="45725"/>
                </a:tc>
                <a:tc>
                  <a:txBody>
                    <a:bodyPr/>
                    <a:lstStyle/>
                    <a:p>
                      <a:pPr marL="0" marR="0" lvl="0" indent="0" algn="l" rtl="0">
                        <a:spcBef>
                          <a:spcPts val="0"/>
                        </a:spcBef>
                        <a:spcAft>
                          <a:spcPts val="0"/>
                        </a:spcAft>
                        <a:buNone/>
                      </a:pPr>
                      <a:r>
                        <a:rPr lang="en-US" sz="1800" dirty="0"/>
                        <a:t># of core parallel</a:t>
                      </a:r>
                      <a:endParaRPr sz="1800" dirty="0"/>
                    </a:p>
                  </a:txBody>
                  <a:tcPr marL="91450" marR="91450" marT="45725" marB="45725"/>
                </a:tc>
                <a:tc>
                  <a:txBody>
                    <a:bodyPr/>
                    <a:lstStyle/>
                    <a:p>
                      <a:pPr marL="0" marR="0" lvl="0" indent="0" algn="l" rtl="0">
                        <a:spcBef>
                          <a:spcPts val="0"/>
                        </a:spcBef>
                        <a:spcAft>
                          <a:spcPts val="0"/>
                        </a:spcAft>
                        <a:buNone/>
                      </a:pPr>
                      <a:r>
                        <a:rPr lang="en-US" sz="1800"/>
                        <a:t>different frequency</a:t>
                      </a:r>
                      <a:endParaRPr sz="1800"/>
                    </a:p>
                  </a:txBody>
                  <a:tcPr marL="91450" marR="91450" marT="45725" marB="45725"/>
                </a:tc>
                <a:extLst>
                  <a:ext uri="{0D108BD9-81ED-4DB2-BD59-A6C34878D82A}">
                    <a16:rowId xmlns:a16="http://schemas.microsoft.com/office/drawing/2014/main" val="10004"/>
                  </a:ext>
                </a:extLst>
              </a:tr>
              <a:tr h="400923">
                <a:tc>
                  <a:txBody>
                    <a:bodyPr/>
                    <a:lstStyle/>
                    <a:p>
                      <a:pPr marL="0" marR="0" lvl="0" indent="0" algn="l" rtl="0">
                        <a:spcBef>
                          <a:spcPts val="0"/>
                        </a:spcBef>
                        <a:spcAft>
                          <a:spcPts val="0"/>
                        </a:spcAft>
                        <a:buNone/>
                      </a:pPr>
                      <a:r>
                        <a:rPr lang="en-US" sz="1800"/>
                        <a:t>reference clk</a:t>
                      </a:r>
                      <a:endParaRPr sz="1800"/>
                    </a:p>
                  </a:txBody>
                  <a:tcPr marL="91450" marR="91450" marT="45725" marB="45725"/>
                </a:tc>
                <a:tc>
                  <a:txBody>
                    <a:bodyPr/>
                    <a:lstStyle/>
                    <a:p>
                      <a:pPr marL="0" marR="0" lvl="0" indent="0" algn="l" rtl="0">
                        <a:spcBef>
                          <a:spcPts val="0"/>
                        </a:spcBef>
                        <a:spcAft>
                          <a:spcPts val="0"/>
                        </a:spcAft>
                        <a:buNone/>
                      </a:pPr>
                      <a:r>
                        <a:rPr lang="en-US" sz="1800"/>
                        <a:t>chnl_clk</a:t>
                      </a:r>
                      <a:endParaRPr sz="1800"/>
                    </a:p>
                  </a:txBody>
                  <a:tcPr marL="91450" marR="91450" marT="45725" marB="45725"/>
                </a:tc>
                <a:tc>
                  <a:txBody>
                    <a:bodyPr/>
                    <a:lstStyle/>
                    <a:p>
                      <a:pPr marL="0" marR="0" lvl="0" indent="0" algn="l" rtl="0">
                        <a:spcBef>
                          <a:spcPts val="0"/>
                        </a:spcBef>
                        <a:spcAft>
                          <a:spcPts val="0"/>
                        </a:spcAft>
                        <a:buNone/>
                      </a:pPr>
                      <a:r>
                        <a:rPr lang="en-US" sz="1800" dirty="0"/>
                        <a:t>riffa_*_</a:t>
                      </a:r>
                      <a:r>
                        <a:rPr lang="en-US" sz="1800" dirty="0" err="1"/>
                        <a:t>clk</a:t>
                      </a:r>
                      <a:endParaRPr sz="1800" dirty="0"/>
                    </a:p>
                  </a:txBody>
                  <a:tcPr marL="91450" marR="91450" marT="45725" marB="45725"/>
                </a:tc>
                <a:extLst>
                  <a:ext uri="{0D108BD9-81ED-4DB2-BD59-A6C34878D82A}">
                    <a16:rowId xmlns:a16="http://schemas.microsoft.com/office/drawing/2014/main" val="10005"/>
                  </a:ext>
                </a:extLst>
              </a:tr>
            </a:tbl>
          </a:graphicData>
        </a:graphic>
      </p:graphicFrame>
      <p:pic>
        <p:nvPicPr>
          <p:cNvPr id="279" name="Google Shape;279;p17"/>
          <p:cNvPicPr preferRelativeResize="0"/>
          <p:nvPr/>
        </p:nvPicPr>
        <p:blipFill rotWithShape="1">
          <a:blip r:embed="rId3">
            <a:alphaModFix/>
          </a:blip>
          <a:srcRect/>
          <a:stretch/>
        </p:blipFill>
        <p:spPr>
          <a:xfrm>
            <a:off x="477795" y="3728785"/>
            <a:ext cx="6263624" cy="1964149"/>
          </a:xfrm>
          <a:prstGeom prst="rect">
            <a:avLst/>
          </a:prstGeom>
          <a:noFill/>
          <a:ln>
            <a:noFill/>
          </a:ln>
        </p:spPr>
      </p:pic>
      <p:sp>
        <p:nvSpPr>
          <p:cNvPr id="280" name="Google Shape;280;p17"/>
          <p:cNvSpPr txBox="1"/>
          <p:nvPr/>
        </p:nvSpPr>
        <p:spPr>
          <a:xfrm>
            <a:off x="556954" y="5848684"/>
            <a:ext cx="29171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Please check Appendix 3, too</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Software Interface</a:t>
            </a:r>
            <a:endParaRPr/>
          </a:p>
        </p:txBody>
      </p:sp>
      <p:sp>
        <p:nvSpPr>
          <p:cNvPr id="218" name="Google Shape;218;p13"/>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RX/ TX protocol:</a:t>
            </a:r>
            <a:endParaRPr/>
          </a:p>
          <a:p>
            <a:pPr marL="685800" lvl="1" indent="-228600" algn="l" rtl="0">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Learn from example: our sample code</a:t>
            </a:r>
            <a:endParaRPr/>
          </a:p>
          <a:p>
            <a:pPr marL="228600" lvl="0" indent="-101600" algn="l" rtl="0">
              <a:lnSpc>
                <a:spcPct val="90000"/>
              </a:lnSpc>
              <a:spcBef>
                <a:spcPts val="1000"/>
              </a:spcBef>
              <a:spcAft>
                <a:spcPts val="0"/>
              </a:spcAft>
              <a:buClr>
                <a:schemeClr val="dk1"/>
              </a:buClr>
              <a:buSzPts val="2000"/>
              <a:buNone/>
            </a:pPr>
            <a:endParaRPr>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a:latin typeface="Times New Roman"/>
              <a:ea typeface="Times New Roman"/>
              <a:cs typeface="Times New Roman"/>
              <a:sym typeface="Times New Roman"/>
            </a:endParaRPr>
          </a:p>
        </p:txBody>
      </p:sp>
      <p:sp>
        <p:nvSpPr>
          <p:cNvPr id="219" name="Google Shape;219;p13"/>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20" name="Google Shape;220;p13"/>
          <p:cNvPicPr preferRelativeResize="0"/>
          <p:nvPr/>
        </p:nvPicPr>
        <p:blipFill rotWithShape="1">
          <a:blip r:embed="rId3">
            <a:alphaModFix/>
          </a:blip>
          <a:srcRect/>
          <a:stretch/>
        </p:blipFill>
        <p:spPr>
          <a:xfrm>
            <a:off x="42534" y="2316724"/>
            <a:ext cx="9058932" cy="1998792"/>
          </a:xfrm>
          <a:prstGeom prst="rect">
            <a:avLst/>
          </a:prstGeom>
          <a:noFill/>
          <a:ln w="9525" cap="flat" cmpd="sng">
            <a:solidFill>
              <a:schemeClr val="dk1"/>
            </a:solidFill>
            <a:prstDash val="solid"/>
            <a:round/>
            <a:headEnd type="none" w="sm" len="sm"/>
            <a:tailEnd type="none" w="sm" len="sm"/>
          </a:ln>
        </p:spPr>
      </p:pic>
      <p:pic>
        <p:nvPicPr>
          <p:cNvPr id="221" name="Google Shape;221;p13"/>
          <p:cNvPicPr preferRelativeResize="0"/>
          <p:nvPr/>
        </p:nvPicPr>
        <p:blipFill rotWithShape="1">
          <a:blip r:embed="rId4">
            <a:alphaModFix/>
          </a:blip>
          <a:srcRect/>
          <a:stretch/>
        </p:blipFill>
        <p:spPr>
          <a:xfrm>
            <a:off x="42534" y="4526505"/>
            <a:ext cx="9101466" cy="1566869"/>
          </a:xfrm>
          <a:prstGeom prst="rect">
            <a:avLst/>
          </a:prstGeom>
          <a:noFill/>
          <a:ln w="9525" cap="flat" cmpd="sng">
            <a:solidFill>
              <a:schemeClr val="dk1"/>
            </a:solidFill>
            <a:prstDash val="solid"/>
            <a:round/>
            <a:headEnd type="none" w="sm" len="sm"/>
            <a:tailEnd type="none" w="sm" len="sm"/>
          </a:ln>
        </p:spPr>
      </p:pic>
      <p:sp>
        <p:nvSpPr>
          <p:cNvPr id="222" name="Google Shape;222;p13"/>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Software Interface</a:t>
            </a:r>
            <a:endParaRPr dirty="0"/>
          </a:p>
        </p:txBody>
      </p:sp>
      <p:sp>
        <p:nvSpPr>
          <p:cNvPr id="218" name="Google Shape;218;p13"/>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Times New Roman"/>
                <a:ea typeface="Times New Roman"/>
                <a:cs typeface="Times New Roman"/>
                <a:sym typeface="Times New Roman"/>
              </a:rPr>
              <a:t>RX/ TX protocol:</a:t>
            </a:r>
            <a:endParaRPr dirty="0"/>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p:txBody>
      </p:sp>
      <p:sp>
        <p:nvSpPr>
          <p:cNvPr id="219" name="Google Shape;219;p13"/>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22" name="Google Shape;222;p13"/>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3" name="圖片 2">
            <a:extLst>
              <a:ext uri="{FF2B5EF4-FFF2-40B4-BE49-F238E27FC236}">
                <a16:creationId xmlns:a16="http://schemas.microsoft.com/office/drawing/2014/main" id="{8B8D0CCC-7951-4A85-86AD-B4F3CE9659BE}"/>
              </a:ext>
            </a:extLst>
          </p:cNvPr>
          <p:cNvPicPr>
            <a:picLocks noChangeAspect="1"/>
          </p:cNvPicPr>
          <p:nvPr/>
        </p:nvPicPr>
        <p:blipFill>
          <a:blip r:embed="rId3"/>
          <a:stretch>
            <a:fillRect/>
          </a:stretch>
        </p:blipFill>
        <p:spPr>
          <a:xfrm>
            <a:off x="3740128" y="653074"/>
            <a:ext cx="4991980" cy="5930472"/>
          </a:xfrm>
          <a:prstGeom prst="rect">
            <a:avLst/>
          </a:prstGeom>
        </p:spPr>
      </p:pic>
    </p:spTree>
    <p:extLst>
      <p:ext uri="{BB962C8B-B14F-4D97-AF65-F5344CB8AC3E}">
        <p14:creationId xmlns:p14="http://schemas.microsoft.com/office/powerpoint/2010/main" val="3775511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FA11A3-A6BB-494D-B08B-D4E790F272D7}"/>
              </a:ext>
            </a:extLst>
          </p:cNvPr>
          <p:cNvSpPr>
            <a:spLocks noGrp="1"/>
          </p:cNvSpPr>
          <p:nvPr>
            <p:ph type="title"/>
          </p:nvPr>
        </p:nvSpPr>
        <p:spPr/>
        <p:txBody>
          <a:bodyPr/>
          <a:lstStyle/>
          <a:p>
            <a:r>
              <a:rPr lang="en-US" altLang="zh-TW" dirty="0"/>
              <a:t>Sample usage</a:t>
            </a:r>
            <a:endParaRPr lang="zh-TW" altLang="en-US" dirty="0"/>
          </a:p>
        </p:txBody>
      </p:sp>
      <p:sp>
        <p:nvSpPr>
          <p:cNvPr id="3" name="投影片編號版面配置區 2">
            <a:extLst>
              <a:ext uri="{FF2B5EF4-FFF2-40B4-BE49-F238E27FC236}">
                <a16:creationId xmlns:a16="http://schemas.microsoft.com/office/drawing/2014/main" id="{BD5A879F-4204-4E6F-8E27-6DF820DAB8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5" name="圖片 4">
            <a:extLst>
              <a:ext uri="{FF2B5EF4-FFF2-40B4-BE49-F238E27FC236}">
                <a16:creationId xmlns:a16="http://schemas.microsoft.com/office/drawing/2014/main" id="{EB8FF92A-1F77-4069-9FB9-21EE9CDD1434}"/>
              </a:ext>
            </a:extLst>
          </p:cNvPr>
          <p:cNvPicPr>
            <a:picLocks noChangeAspect="1"/>
          </p:cNvPicPr>
          <p:nvPr/>
        </p:nvPicPr>
        <p:blipFill>
          <a:blip r:embed="rId2"/>
          <a:stretch>
            <a:fillRect/>
          </a:stretch>
        </p:blipFill>
        <p:spPr>
          <a:xfrm>
            <a:off x="804884" y="1589086"/>
            <a:ext cx="7534232" cy="4629468"/>
          </a:xfrm>
          <a:prstGeom prst="rect">
            <a:avLst/>
          </a:prstGeom>
        </p:spPr>
      </p:pic>
      <p:sp>
        <p:nvSpPr>
          <p:cNvPr id="6" name="文字方塊 5">
            <a:extLst>
              <a:ext uri="{FF2B5EF4-FFF2-40B4-BE49-F238E27FC236}">
                <a16:creationId xmlns:a16="http://schemas.microsoft.com/office/drawing/2014/main" id="{064132FC-C867-4DB4-8389-DF6BC9BCBDBA}"/>
              </a:ext>
            </a:extLst>
          </p:cNvPr>
          <p:cNvSpPr txBox="1"/>
          <p:nvPr/>
        </p:nvSpPr>
        <p:spPr>
          <a:xfrm>
            <a:off x="3900119" y="1628431"/>
            <a:ext cx="4438997" cy="400110"/>
          </a:xfrm>
          <a:prstGeom prst="rect">
            <a:avLst/>
          </a:prstGeom>
          <a:noFill/>
        </p:spPr>
        <p:txBody>
          <a:bodyPr wrap="square" rtlCol="0">
            <a:spAutoFit/>
          </a:bodyPr>
          <a:lstStyle/>
          <a:p>
            <a:r>
              <a:rPr lang="zh-TW" altLang="en-US" sz="2000" dirty="0">
                <a:solidFill>
                  <a:srgbClr val="C00000"/>
                </a:solidFill>
              </a:rPr>
              <a:t>建議要以</a:t>
            </a:r>
            <a:r>
              <a:rPr lang="en-US" altLang="zh-TW" sz="2000" dirty="0">
                <a:solidFill>
                  <a:srgbClr val="C00000"/>
                </a:solidFill>
              </a:rPr>
              <a:t>int</a:t>
            </a:r>
            <a:r>
              <a:rPr lang="zh-TW" altLang="en-US" sz="2000" dirty="0">
                <a:solidFill>
                  <a:srgbClr val="C00000"/>
                </a:solidFill>
              </a:rPr>
              <a:t>宣告避免不必要的</a:t>
            </a:r>
            <a:r>
              <a:rPr lang="en-US" altLang="zh-TW" sz="2000" dirty="0">
                <a:solidFill>
                  <a:srgbClr val="C00000"/>
                </a:solidFill>
              </a:rPr>
              <a:t>bug</a:t>
            </a:r>
            <a:r>
              <a:rPr lang="zh-TW" altLang="en-US" sz="2000" dirty="0">
                <a:solidFill>
                  <a:srgbClr val="C00000"/>
                </a:solidFill>
              </a:rPr>
              <a:t>出現</a:t>
            </a:r>
          </a:p>
        </p:txBody>
      </p:sp>
    </p:spTree>
    <p:extLst>
      <p:ext uri="{BB962C8B-B14F-4D97-AF65-F5344CB8AC3E}">
        <p14:creationId xmlns:p14="http://schemas.microsoft.com/office/powerpoint/2010/main" val="1648720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580C598-E6B6-4D24-BD50-1296E0CF2D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3" name="文字方塊 2">
            <a:extLst>
              <a:ext uri="{FF2B5EF4-FFF2-40B4-BE49-F238E27FC236}">
                <a16:creationId xmlns:a16="http://schemas.microsoft.com/office/drawing/2014/main" id="{F21FD332-89D3-4EE2-945D-17CA6D1E1393}"/>
              </a:ext>
            </a:extLst>
          </p:cNvPr>
          <p:cNvSpPr txBox="1"/>
          <p:nvPr/>
        </p:nvSpPr>
        <p:spPr>
          <a:xfrm>
            <a:off x="573578" y="556952"/>
            <a:ext cx="6375862"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Full transmission –</a:t>
            </a:r>
            <a:r>
              <a:rPr lang="zh-TW" altLang="en-US" sz="3200" dirty="0">
                <a:latin typeface="Times New Roman" panose="02020603050405020304" pitchFamily="18" charset="0"/>
                <a:cs typeface="Times New Roman" panose="02020603050405020304" pitchFamily="18" charset="0"/>
              </a:rPr>
              <a:t> </a:t>
            </a:r>
            <a:r>
              <a:rPr lang="en-US" altLang="zh-TW" sz="3200" dirty="0">
                <a:latin typeface="Times New Roman" panose="02020603050405020304" pitchFamily="18" charset="0"/>
                <a:cs typeface="Times New Roman" panose="02020603050405020304" pitchFamily="18" charset="0"/>
              </a:rPr>
              <a:t>send</a:t>
            </a:r>
          </a:p>
        </p:txBody>
      </p:sp>
      <p:pic>
        <p:nvPicPr>
          <p:cNvPr id="4" name="圖片 3">
            <a:extLst>
              <a:ext uri="{FF2B5EF4-FFF2-40B4-BE49-F238E27FC236}">
                <a16:creationId xmlns:a16="http://schemas.microsoft.com/office/drawing/2014/main" id="{3FA314E4-9AEC-4DF9-A40E-22BD6622F508}"/>
              </a:ext>
            </a:extLst>
          </p:cNvPr>
          <p:cNvPicPr>
            <a:picLocks noChangeAspect="1"/>
          </p:cNvPicPr>
          <p:nvPr/>
        </p:nvPicPr>
        <p:blipFill>
          <a:blip r:embed="rId2"/>
          <a:stretch>
            <a:fillRect/>
          </a:stretch>
        </p:blipFill>
        <p:spPr>
          <a:xfrm>
            <a:off x="1427971" y="1141727"/>
            <a:ext cx="6288058" cy="5632022"/>
          </a:xfrm>
          <a:prstGeom prst="rect">
            <a:avLst/>
          </a:prstGeom>
        </p:spPr>
      </p:pic>
    </p:spTree>
    <p:extLst>
      <p:ext uri="{BB962C8B-B14F-4D97-AF65-F5344CB8AC3E}">
        <p14:creationId xmlns:p14="http://schemas.microsoft.com/office/powerpoint/2010/main" val="248646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77795" y="365126"/>
            <a:ext cx="8254313" cy="7155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Outline</a:t>
            </a:r>
            <a:endParaRPr sz="3200">
              <a:latin typeface="Times New Roman"/>
              <a:ea typeface="Times New Roman"/>
              <a:cs typeface="Times New Roman"/>
              <a:sym typeface="Times New Roman"/>
            </a:endParaRPr>
          </a:p>
        </p:txBody>
      </p:sp>
      <p:sp>
        <p:nvSpPr>
          <p:cNvPr id="97" name="Google Shape;97;p2"/>
          <p:cNvSpPr txBox="1">
            <a:spLocks noGrp="1"/>
          </p:cNvSpPr>
          <p:nvPr>
            <p:ph type="body" idx="1"/>
          </p:nvPr>
        </p:nvSpPr>
        <p:spPr>
          <a:xfrm>
            <a:off x="477795" y="1221972"/>
            <a:ext cx="8254313" cy="49549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FPGA introduction</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What is RIFFA</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Practice </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Other useful utilities</a:t>
            </a:r>
            <a:endParaRPr dirty="0">
              <a:latin typeface="Times New Roman"/>
              <a:ea typeface="Times New Roman"/>
              <a:cs typeface="Times New Roman"/>
              <a:sym typeface="Times New Roman"/>
            </a:endParaRPr>
          </a:p>
        </p:txBody>
      </p:sp>
      <p:sp>
        <p:nvSpPr>
          <p:cNvPr id="98" name="Google Shape;98;p2"/>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99" name="Google Shape;99;p2"/>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580C598-E6B6-4D24-BD50-1296E0CF2D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3" name="文字方塊 2">
            <a:extLst>
              <a:ext uri="{FF2B5EF4-FFF2-40B4-BE49-F238E27FC236}">
                <a16:creationId xmlns:a16="http://schemas.microsoft.com/office/drawing/2014/main" id="{F21FD332-89D3-4EE2-945D-17CA6D1E1393}"/>
              </a:ext>
            </a:extLst>
          </p:cNvPr>
          <p:cNvSpPr txBox="1"/>
          <p:nvPr/>
        </p:nvSpPr>
        <p:spPr>
          <a:xfrm>
            <a:off x="573578" y="556952"/>
            <a:ext cx="6375862"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Full transmission –</a:t>
            </a:r>
            <a:r>
              <a:rPr lang="zh-TW" altLang="en-US" sz="3200" dirty="0">
                <a:latin typeface="Times New Roman" panose="02020603050405020304" pitchFamily="18" charset="0"/>
                <a:cs typeface="Times New Roman" panose="02020603050405020304" pitchFamily="18" charset="0"/>
              </a:rPr>
              <a:t> </a:t>
            </a:r>
            <a:r>
              <a:rPr lang="en-US" altLang="zh-TW" sz="3200" dirty="0">
                <a:latin typeface="Times New Roman" panose="02020603050405020304" pitchFamily="18" charset="0"/>
                <a:cs typeface="Times New Roman" panose="02020603050405020304" pitchFamily="18" charset="0"/>
              </a:rPr>
              <a:t>receive</a:t>
            </a:r>
          </a:p>
        </p:txBody>
      </p:sp>
      <p:pic>
        <p:nvPicPr>
          <p:cNvPr id="5" name="圖片 4">
            <a:extLst>
              <a:ext uri="{FF2B5EF4-FFF2-40B4-BE49-F238E27FC236}">
                <a16:creationId xmlns:a16="http://schemas.microsoft.com/office/drawing/2014/main" id="{68DD713C-37B2-4569-8618-443A7377E15A}"/>
              </a:ext>
            </a:extLst>
          </p:cNvPr>
          <p:cNvPicPr>
            <a:picLocks noChangeAspect="1"/>
          </p:cNvPicPr>
          <p:nvPr/>
        </p:nvPicPr>
        <p:blipFill>
          <a:blip r:embed="rId2"/>
          <a:stretch>
            <a:fillRect/>
          </a:stretch>
        </p:blipFill>
        <p:spPr>
          <a:xfrm>
            <a:off x="1496471" y="1210806"/>
            <a:ext cx="6151058" cy="5510670"/>
          </a:xfrm>
          <a:prstGeom prst="rect">
            <a:avLst/>
          </a:prstGeom>
        </p:spPr>
      </p:pic>
    </p:spTree>
    <p:extLst>
      <p:ext uri="{BB962C8B-B14F-4D97-AF65-F5344CB8AC3E}">
        <p14:creationId xmlns:p14="http://schemas.microsoft.com/office/powerpoint/2010/main" val="266206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8E8772C-7A7C-410F-9504-489E4142B1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3" name="Google Shape;180;p11">
            <a:extLst>
              <a:ext uri="{FF2B5EF4-FFF2-40B4-BE49-F238E27FC236}">
                <a16:creationId xmlns:a16="http://schemas.microsoft.com/office/drawing/2014/main" id="{14A00B1F-EDDF-4F60-8C5B-19C2095C9388}"/>
              </a:ext>
            </a:extLst>
          </p:cNvPr>
          <p:cNvSpPr txBox="1">
            <a:spLocks/>
          </p:cNvSpPr>
          <p:nvPr/>
        </p:nvSpPr>
        <p:spPr>
          <a:xfrm>
            <a:off x="343875" y="469940"/>
            <a:ext cx="8254313" cy="79143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3200"/>
              <a:buFont typeface="Times New Roman"/>
              <a:buNone/>
            </a:pPr>
            <a:r>
              <a:rPr lang="en-US" sz="3200" dirty="0">
                <a:latin typeface="Times New Roman"/>
                <a:ea typeface="Times New Roman"/>
                <a:cs typeface="Times New Roman"/>
                <a:sym typeface="Times New Roman"/>
              </a:rPr>
              <a:t>TX RX protocol ports </a:t>
            </a:r>
            <a:endParaRPr lang="en-US" sz="3200" dirty="0"/>
          </a:p>
        </p:txBody>
      </p:sp>
      <p:pic>
        <p:nvPicPr>
          <p:cNvPr id="5" name="圖片 4">
            <a:extLst>
              <a:ext uri="{FF2B5EF4-FFF2-40B4-BE49-F238E27FC236}">
                <a16:creationId xmlns:a16="http://schemas.microsoft.com/office/drawing/2014/main" id="{2D5EA28E-3809-4705-A76E-6801D830CBA6}"/>
              </a:ext>
            </a:extLst>
          </p:cNvPr>
          <p:cNvPicPr>
            <a:picLocks noChangeAspect="1"/>
          </p:cNvPicPr>
          <p:nvPr/>
        </p:nvPicPr>
        <p:blipFill>
          <a:blip r:embed="rId2"/>
          <a:stretch>
            <a:fillRect/>
          </a:stretch>
        </p:blipFill>
        <p:spPr>
          <a:xfrm>
            <a:off x="157942" y="1512916"/>
            <a:ext cx="8828116" cy="4168406"/>
          </a:xfrm>
          <a:prstGeom prst="rect">
            <a:avLst/>
          </a:prstGeom>
        </p:spPr>
      </p:pic>
    </p:spTree>
    <p:extLst>
      <p:ext uri="{BB962C8B-B14F-4D97-AF65-F5344CB8AC3E}">
        <p14:creationId xmlns:p14="http://schemas.microsoft.com/office/powerpoint/2010/main" val="719414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title"/>
          </p:nvPr>
        </p:nvSpPr>
        <p:spPr>
          <a:xfrm>
            <a:off x="444843" y="62462"/>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TX protocol basic</a:t>
            </a:r>
            <a:endParaRPr/>
          </a:p>
        </p:txBody>
      </p:sp>
      <p:sp>
        <p:nvSpPr>
          <p:cNvPr id="199" name="Google Shape;199;p12"/>
          <p:cNvSpPr txBox="1">
            <a:spLocks noGrp="1"/>
          </p:cNvSpPr>
          <p:nvPr>
            <p:ph type="body" idx="1"/>
          </p:nvPr>
        </p:nvSpPr>
        <p:spPr>
          <a:xfrm>
            <a:off x="477795" y="780175"/>
            <a:ext cx="8254313" cy="288384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CHNL_TX_LEN: Total data size in “word [32bit]”</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CHNL_TX_DATA: (128 bit): Transmitted data</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CHNL_TX_DATA_VALID: Pull high when CHNL_TX_DATA is valid</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CHNL_TX_DATA_REN: Whether C++ is receiving this data or not</a:t>
            </a:r>
            <a:endParaRPr dirty="0"/>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p>
        </p:txBody>
      </p:sp>
      <p:sp>
        <p:nvSpPr>
          <p:cNvPr id="200" name="Google Shape;200;p12"/>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201" name="Google Shape;201;p12"/>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02" name="Google Shape;202;p12"/>
          <p:cNvPicPr preferRelativeResize="0"/>
          <p:nvPr/>
        </p:nvPicPr>
        <p:blipFill rotWithShape="1">
          <a:blip r:embed="rId3">
            <a:alphaModFix/>
          </a:blip>
          <a:srcRect/>
          <a:stretch/>
        </p:blipFill>
        <p:spPr>
          <a:xfrm>
            <a:off x="282842" y="3862393"/>
            <a:ext cx="6847799" cy="2562505"/>
          </a:xfrm>
          <a:prstGeom prst="rect">
            <a:avLst/>
          </a:prstGeom>
          <a:noFill/>
          <a:ln w="9525" cap="flat" cmpd="sng">
            <a:solidFill>
              <a:schemeClr val="dk1"/>
            </a:solidFill>
            <a:prstDash val="solid"/>
            <a:round/>
            <a:headEnd type="none" w="sm" len="sm"/>
            <a:tailEnd type="none" w="sm" len="sm"/>
          </a:ln>
        </p:spPr>
      </p:pic>
      <p:sp>
        <p:nvSpPr>
          <p:cNvPr id="203" name="Google Shape;203;p12"/>
          <p:cNvSpPr/>
          <p:nvPr/>
        </p:nvSpPr>
        <p:spPr>
          <a:xfrm>
            <a:off x="477796" y="2571280"/>
            <a:ext cx="840002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Pay attention:</a:t>
            </a:r>
            <a:endParaRPr/>
          </a:p>
          <a:p>
            <a:pPr marL="285750" marR="0" lvl="0" indent="-285750" algn="l" rtl="0">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VALID will not always be high !!!</a:t>
            </a:r>
            <a:endParaRPr/>
          </a:p>
          <a:p>
            <a:pPr marL="285750" marR="0" lvl="0" indent="-285750" algn="l" rtl="0">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Make FPGA’s chnl_tester send next data only if VALID and REN are high simultaneously, else keep sending the same data.</a:t>
            </a:r>
            <a:endParaRPr sz="1800">
              <a:solidFill>
                <a:srgbClr val="FF0000"/>
              </a:solidFill>
              <a:latin typeface="Calibri"/>
              <a:ea typeface="Calibri"/>
              <a:cs typeface="Calibri"/>
              <a:sym typeface="Calibri"/>
            </a:endParaRPr>
          </a:p>
        </p:txBody>
      </p:sp>
      <p:sp>
        <p:nvSpPr>
          <p:cNvPr id="204" name="Google Shape;204;p12"/>
          <p:cNvSpPr txBox="1"/>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22</a:t>
            </a:fld>
            <a:endParaRPr sz="1200">
              <a:solidFill>
                <a:srgbClr val="888888"/>
              </a:solidFill>
              <a:latin typeface="Calibri"/>
              <a:ea typeface="Calibri"/>
              <a:cs typeface="Calibri"/>
              <a:sym typeface="Calibri"/>
            </a:endParaRPr>
          </a:p>
        </p:txBody>
      </p:sp>
      <p:sp>
        <p:nvSpPr>
          <p:cNvPr id="205" name="Google Shape;205;p12"/>
          <p:cNvSpPr txBox="1"/>
          <p:nvPr/>
        </p:nvSpPr>
        <p:spPr>
          <a:xfrm>
            <a:off x="7307824" y="4118029"/>
            <a:ext cx="13766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FPGA</a:t>
            </a:r>
            <a:endParaRPr sz="1800">
              <a:solidFill>
                <a:schemeClr val="dk1"/>
              </a:solidFill>
              <a:latin typeface="Calibri"/>
              <a:ea typeface="Calibri"/>
              <a:cs typeface="Calibri"/>
              <a:sym typeface="Calibri"/>
            </a:endParaRPr>
          </a:p>
        </p:txBody>
      </p:sp>
      <p:sp>
        <p:nvSpPr>
          <p:cNvPr id="206" name="Google Shape;206;p12"/>
          <p:cNvSpPr txBox="1"/>
          <p:nvPr/>
        </p:nvSpPr>
        <p:spPr>
          <a:xfrm>
            <a:off x="7307824" y="4412001"/>
            <a:ext cx="1229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C++</a:t>
            </a:r>
            <a:endParaRPr sz="1800">
              <a:solidFill>
                <a:schemeClr val="dk1"/>
              </a:solidFill>
              <a:latin typeface="Calibri"/>
              <a:ea typeface="Calibri"/>
              <a:cs typeface="Calibri"/>
              <a:sym typeface="Calibri"/>
            </a:endParaRPr>
          </a:p>
        </p:txBody>
      </p:sp>
      <p:sp>
        <p:nvSpPr>
          <p:cNvPr id="207" name="Google Shape;207;p12"/>
          <p:cNvSpPr txBox="1"/>
          <p:nvPr/>
        </p:nvSpPr>
        <p:spPr>
          <a:xfrm>
            <a:off x="7307824" y="4690878"/>
            <a:ext cx="13766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FPGA</a:t>
            </a:r>
            <a:endParaRPr sz="1800">
              <a:solidFill>
                <a:schemeClr val="dk1"/>
              </a:solidFill>
              <a:latin typeface="Calibri"/>
              <a:ea typeface="Calibri"/>
              <a:cs typeface="Calibri"/>
              <a:sym typeface="Calibri"/>
            </a:endParaRPr>
          </a:p>
        </p:txBody>
      </p:sp>
      <p:sp>
        <p:nvSpPr>
          <p:cNvPr id="208" name="Google Shape;208;p12"/>
          <p:cNvSpPr txBox="1"/>
          <p:nvPr/>
        </p:nvSpPr>
        <p:spPr>
          <a:xfrm>
            <a:off x="7307824" y="4947347"/>
            <a:ext cx="13766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FPGA</a:t>
            </a:r>
            <a:endParaRPr sz="1800">
              <a:solidFill>
                <a:schemeClr val="dk1"/>
              </a:solidFill>
              <a:latin typeface="Calibri"/>
              <a:ea typeface="Calibri"/>
              <a:cs typeface="Calibri"/>
              <a:sym typeface="Calibri"/>
            </a:endParaRPr>
          </a:p>
        </p:txBody>
      </p:sp>
      <p:sp>
        <p:nvSpPr>
          <p:cNvPr id="209" name="Google Shape;209;p12"/>
          <p:cNvSpPr txBox="1"/>
          <p:nvPr/>
        </p:nvSpPr>
        <p:spPr>
          <a:xfrm>
            <a:off x="7307824" y="5231999"/>
            <a:ext cx="13766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FPGA</a:t>
            </a:r>
            <a:endParaRPr sz="1800">
              <a:solidFill>
                <a:schemeClr val="dk1"/>
              </a:solidFill>
              <a:latin typeface="Calibri"/>
              <a:ea typeface="Calibri"/>
              <a:cs typeface="Calibri"/>
              <a:sym typeface="Calibri"/>
            </a:endParaRPr>
          </a:p>
        </p:txBody>
      </p:sp>
      <p:sp>
        <p:nvSpPr>
          <p:cNvPr id="210" name="Google Shape;210;p12"/>
          <p:cNvSpPr txBox="1"/>
          <p:nvPr/>
        </p:nvSpPr>
        <p:spPr>
          <a:xfrm>
            <a:off x="7307824" y="5499471"/>
            <a:ext cx="13766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FPGA</a:t>
            </a:r>
            <a:endParaRPr sz="1800">
              <a:solidFill>
                <a:schemeClr val="dk1"/>
              </a:solidFill>
              <a:latin typeface="Calibri"/>
              <a:ea typeface="Calibri"/>
              <a:cs typeface="Calibri"/>
              <a:sym typeface="Calibri"/>
            </a:endParaRPr>
          </a:p>
        </p:txBody>
      </p:sp>
      <p:sp>
        <p:nvSpPr>
          <p:cNvPr id="211" name="Google Shape;211;p12"/>
          <p:cNvSpPr txBox="1"/>
          <p:nvPr/>
        </p:nvSpPr>
        <p:spPr>
          <a:xfrm>
            <a:off x="7307824" y="5792777"/>
            <a:ext cx="13766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FPGA</a:t>
            </a:r>
            <a:endParaRPr sz="1800">
              <a:solidFill>
                <a:schemeClr val="dk1"/>
              </a:solidFill>
              <a:latin typeface="Calibri"/>
              <a:ea typeface="Calibri"/>
              <a:cs typeface="Calibri"/>
              <a:sym typeface="Calibri"/>
            </a:endParaRPr>
          </a:p>
        </p:txBody>
      </p:sp>
      <p:sp>
        <p:nvSpPr>
          <p:cNvPr id="212" name="Google Shape;212;p12"/>
          <p:cNvSpPr txBox="1"/>
          <p:nvPr/>
        </p:nvSpPr>
        <p:spPr>
          <a:xfrm>
            <a:off x="7307824" y="6055566"/>
            <a:ext cx="1229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C++</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1"/>
          <p:cNvSpPr txBox="1">
            <a:spLocks noGrp="1"/>
          </p:cNvSpPr>
          <p:nvPr>
            <p:ph type="title"/>
          </p:nvPr>
        </p:nvSpPr>
        <p:spPr>
          <a:xfrm>
            <a:off x="377126" y="-20511"/>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RX protocol basic</a:t>
            </a:r>
            <a:endParaRPr dirty="0"/>
          </a:p>
        </p:txBody>
      </p:sp>
      <p:sp>
        <p:nvSpPr>
          <p:cNvPr id="181" name="Google Shape;181;p11"/>
          <p:cNvSpPr txBox="1">
            <a:spLocks noGrp="1"/>
          </p:cNvSpPr>
          <p:nvPr>
            <p:ph type="body" idx="1"/>
          </p:nvPr>
        </p:nvSpPr>
        <p:spPr>
          <a:xfrm>
            <a:off x="477795" y="696286"/>
            <a:ext cx="8254313" cy="197980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CHNL_RX_ACK: Need to be high for at least one cycle</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CHNL_RX_LEN: Total data size in “word [32bit]”</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CHNL_RX_DATA(128 bit): Transmitted data</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CHNL_RX_DATA_VALID: Whether CHNL_RX_DATA is valid</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CHNL_RX_DATA_REN: Control C++ to transmit next data or not</a:t>
            </a:r>
            <a:endParaRPr dirty="0"/>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p:txBody>
      </p:sp>
      <p:sp>
        <p:nvSpPr>
          <p:cNvPr id="182" name="Google Shape;182;p11"/>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183" name="Google Shape;183;p11"/>
          <p:cNvPicPr preferRelativeResize="0"/>
          <p:nvPr/>
        </p:nvPicPr>
        <p:blipFill rotWithShape="1">
          <a:blip r:embed="rId3">
            <a:alphaModFix/>
          </a:blip>
          <a:srcRect/>
          <a:stretch/>
        </p:blipFill>
        <p:spPr>
          <a:xfrm>
            <a:off x="266185" y="3917327"/>
            <a:ext cx="7041639" cy="2537195"/>
          </a:xfrm>
          <a:prstGeom prst="rect">
            <a:avLst/>
          </a:prstGeom>
          <a:noFill/>
          <a:ln w="9525" cap="flat" cmpd="sng">
            <a:solidFill>
              <a:schemeClr val="dk1"/>
            </a:solidFill>
            <a:prstDash val="solid"/>
            <a:round/>
            <a:headEnd type="none" w="sm" len="sm"/>
            <a:tailEnd type="none" w="sm" len="sm"/>
          </a:ln>
        </p:spPr>
      </p:pic>
      <p:sp>
        <p:nvSpPr>
          <p:cNvPr id="184" name="Google Shape;184;p11"/>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185" name="Google Shape;185;p11"/>
          <p:cNvSpPr txBox="1"/>
          <p:nvPr/>
        </p:nvSpPr>
        <p:spPr>
          <a:xfrm>
            <a:off x="377127" y="2646185"/>
            <a:ext cx="850068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Pay attention:</a:t>
            </a:r>
            <a:endParaRPr dirty="0"/>
          </a:p>
          <a:p>
            <a:pPr marL="285750" marR="0" lvl="0" indent="-285750" algn="l" rtl="0">
              <a:spcBef>
                <a:spcPts val="0"/>
              </a:spcBef>
              <a:spcAft>
                <a:spcPts val="0"/>
              </a:spcAft>
              <a:buClr>
                <a:srgbClr val="FF0000"/>
              </a:buClr>
              <a:buSzPts val="1800"/>
              <a:buFont typeface="Arial"/>
              <a:buChar char="•"/>
            </a:pPr>
            <a:r>
              <a:rPr lang="en-US" sz="1800" dirty="0">
                <a:solidFill>
                  <a:srgbClr val="FF0000"/>
                </a:solidFill>
                <a:latin typeface="Calibri"/>
                <a:ea typeface="Calibri"/>
                <a:cs typeface="Calibri"/>
                <a:sym typeface="Calibri"/>
              </a:rPr>
              <a:t>VALID will not always be high !!!</a:t>
            </a:r>
            <a:endParaRPr dirty="0"/>
          </a:p>
          <a:p>
            <a:pPr marL="285750" marR="0" lvl="0" indent="-285750" algn="l" rtl="0">
              <a:spcBef>
                <a:spcPts val="0"/>
              </a:spcBef>
              <a:spcAft>
                <a:spcPts val="0"/>
              </a:spcAft>
              <a:buClr>
                <a:srgbClr val="FF0000"/>
              </a:buClr>
              <a:buSzPts val="1800"/>
              <a:buFont typeface="Arial"/>
              <a:buChar char="•"/>
            </a:pPr>
            <a:r>
              <a:rPr lang="en-US" sz="1800" dirty="0">
                <a:solidFill>
                  <a:srgbClr val="FF0000"/>
                </a:solidFill>
                <a:latin typeface="Calibri"/>
                <a:ea typeface="Calibri"/>
                <a:cs typeface="Calibri"/>
                <a:sym typeface="Calibri"/>
              </a:rPr>
              <a:t>RX will send next data only if VALID and REN are high simultaneously, else it will keep sending the same data.</a:t>
            </a:r>
            <a:endParaRPr sz="1800" dirty="0">
              <a:solidFill>
                <a:srgbClr val="FF0000"/>
              </a:solidFill>
              <a:latin typeface="Calibri"/>
              <a:ea typeface="Calibri"/>
              <a:cs typeface="Calibri"/>
              <a:sym typeface="Calibri"/>
            </a:endParaRPr>
          </a:p>
        </p:txBody>
      </p:sp>
      <p:sp>
        <p:nvSpPr>
          <p:cNvPr id="186" name="Google Shape;186;p11"/>
          <p:cNvSpPr txBox="1"/>
          <p:nvPr/>
        </p:nvSpPr>
        <p:spPr>
          <a:xfrm>
            <a:off x="7307824" y="4118029"/>
            <a:ext cx="1229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C++</a:t>
            </a:r>
            <a:endParaRPr sz="1800">
              <a:solidFill>
                <a:schemeClr val="dk1"/>
              </a:solidFill>
              <a:latin typeface="Calibri"/>
              <a:ea typeface="Calibri"/>
              <a:cs typeface="Calibri"/>
              <a:sym typeface="Calibri"/>
            </a:endParaRPr>
          </a:p>
        </p:txBody>
      </p:sp>
      <p:sp>
        <p:nvSpPr>
          <p:cNvPr id="187" name="Google Shape;187;p11"/>
          <p:cNvSpPr txBox="1"/>
          <p:nvPr/>
        </p:nvSpPr>
        <p:spPr>
          <a:xfrm>
            <a:off x="7307824" y="4412001"/>
            <a:ext cx="13766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FPGA</a:t>
            </a:r>
            <a:endParaRPr sz="1800">
              <a:solidFill>
                <a:schemeClr val="dk1"/>
              </a:solidFill>
              <a:latin typeface="Calibri"/>
              <a:ea typeface="Calibri"/>
              <a:cs typeface="Calibri"/>
              <a:sym typeface="Calibri"/>
            </a:endParaRPr>
          </a:p>
        </p:txBody>
      </p:sp>
      <p:sp>
        <p:nvSpPr>
          <p:cNvPr id="188" name="Google Shape;188;p11"/>
          <p:cNvSpPr txBox="1"/>
          <p:nvPr/>
        </p:nvSpPr>
        <p:spPr>
          <a:xfrm>
            <a:off x="7307824" y="4690878"/>
            <a:ext cx="1229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C++</a:t>
            </a:r>
            <a:endParaRPr sz="1800">
              <a:solidFill>
                <a:schemeClr val="dk1"/>
              </a:solidFill>
              <a:latin typeface="Calibri"/>
              <a:ea typeface="Calibri"/>
              <a:cs typeface="Calibri"/>
              <a:sym typeface="Calibri"/>
            </a:endParaRPr>
          </a:p>
        </p:txBody>
      </p:sp>
      <p:sp>
        <p:nvSpPr>
          <p:cNvPr id="189" name="Google Shape;189;p11"/>
          <p:cNvSpPr txBox="1"/>
          <p:nvPr/>
        </p:nvSpPr>
        <p:spPr>
          <a:xfrm>
            <a:off x="7307824" y="4947347"/>
            <a:ext cx="1229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C++</a:t>
            </a:r>
            <a:endParaRPr sz="1800">
              <a:solidFill>
                <a:schemeClr val="dk1"/>
              </a:solidFill>
              <a:latin typeface="Calibri"/>
              <a:ea typeface="Calibri"/>
              <a:cs typeface="Calibri"/>
              <a:sym typeface="Calibri"/>
            </a:endParaRPr>
          </a:p>
        </p:txBody>
      </p:sp>
      <p:sp>
        <p:nvSpPr>
          <p:cNvPr id="190" name="Google Shape;190;p11"/>
          <p:cNvSpPr txBox="1"/>
          <p:nvPr/>
        </p:nvSpPr>
        <p:spPr>
          <a:xfrm>
            <a:off x="7307824" y="5231999"/>
            <a:ext cx="1229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C++</a:t>
            </a:r>
            <a:endParaRPr sz="1800">
              <a:solidFill>
                <a:schemeClr val="dk1"/>
              </a:solidFill>
              <a:latin typeface="Calibri"/>
              <a:ea typeface="Calibri"/>
              <a:cs typeface="Calibri"/>
              <a:sym typeface="Calibri"/>
            </a:endParaRPr>
          </a:p>
        </p:txBody>
      </p:sp>
      <p:sp>
        <p:nvSpPr>
          <p:cNvPr id="191" name="Google Shape;191;p11"/>
          <p:cNvSpPr txBox="1"/>
          <p:nvPr/>
        </p:nvSpPr>
        <p:spPr>
          <a:xfrm>
            <a:off x="7307824" y="5499471"/>
            <a:ext cx="1229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C++</a:t>
            </a:r>
            <a:endParaRPr sz="1800">
              <a:solidFill>
                <a:schemeClr val="dk1"/>
              </a:solidFill>
              <a:latin typeface="Calibri"/>
              <a:ea typeface="Calibri"/>
              <a:cs typeface="Calibri"/>
              <a:sym typeface="Calibri"/>
            </a:endParaRPr>
          </a:p>
        </p:txBody>
      </p:sp>
      <p:sp>
        <p:nvSpPr>
          <p:cNvPr id="192" name="Google Shape;192;p11"/>
          <p:cNvSpPr txBox="1"/>
          <p:nvPr/>
        </p:nvSpPr>
        <p:spPr>
          <a:xfrm>
            <a:off x="7307824" y="5792777"/>
            <a:ext cx="1229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C++</a:t>
            </a:r>
            <a:endParaRPr sz="1800">
              <a:solidFill>
                <a:schemeClr val="dk1"/>
              </a:solidFill>
              <a:latin typeface="Calibri"/>
              <a:ea typeface="Calibri"/>
              <a:cs typeface="Calibri"/>
              <a:sym typeface="Calibri"/>
            </a:endParaRPr>
          </a:p>
        </p:txBody>
      </p:sp>
      <p:sp>
        <p:nvSpPr>
          <p:cNvPr id="193" name="Google Shape;193;p11"/>
          <p:cNvSpPr txBox="1"/>
          <p:nvPr/>
        </p:nvSpPr>
        <p:spPr>
          <a:xfrm>
            <a:off x="7307824" y="6055566"/>
            <a:ext cx="13766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Driver: FPGA</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AB12BF-CDD7-4A6A-BB30-9C502C4364A0}"/>
              </a:ext>
            </a:extLst>
          </p:cNvPr>
          <p:cNvSpPr>
            <a:spLocks noGrp="1"/>
          </p:cNvSpPr>
          <p:nvPr>
            <p:ph type="title"/>
          </p:nvPr>
        </p:nvSpPr>
        <p:spPr/>
        <p:txBody>
          <a:bodyPr/>
          <a:lstStyle/>
          <a:p>
            <a:r>
              <a:rPr lang="en-US" altLang="zh-TW" dirty="0"/>
              <a:t>Sample usage</a:t>
            </a:r>
            <a:endParaRPr lang="zh-TW" altLang="en-US" dirty="0"/>
          </a:p>
        </p:txBody>
      </p:sp>
      <p:sp>
        <p:nvSpPr>
          <p:cNvPr id="3" name="投影片編號版面配置區 2">
            <a:extLst>
              <a:ext uri="{FF2B5EF4-FFF2-40B4-BE49-F238E27FC236}">
                <a16:creationId xmlns:a16="http://schemas.microsoft.com/office/drawing/2014/main" id="{5CDB6C6F-E72B-40F1-8EA9-5A4DBCD324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5" name="圖片 4">
            <a:extLst>
              <a:ext uri="{FF2B5EF4-FFF2-40B4-BE49-F238E27FC236}">
                <a16:creationId xmlns:a16="http://schemas.microsoft.com/office/drawing/2014/main" id="{8AE68596-7CA1-4963-905A-521D3B1236C8}"/>
              </a:ext>
            </a:extLst>
          </p:cNvPr>
          <p:cNvPicPr>
            <a:picLocks noChangeAspect="1"/>
          </p:cNvPicPr>
          <p:nvPr/>
        </p:nvPicPr>
        <p:blipFill>
          <a:blip r:embed="rId2"/>
          <a:stretch>
            <a:fillRect/>
          </a:stretch>
        </p:blipFill>
        <p:spPr>
          <a:xfrm>
            <a:off x="3621512" y="254224"/>
            <a:ext cx="5040350" cy="6467252"/>
          </a:xfrm>
          <a:prstGeom prst="rect">
            <a:avLst/>
          </a:prstGeom>
        </p:spPr>
      </p:pic>
      <p:sp>
        <p:nvSpPr>
          <p:cNvPr id="6" name="文字方塊 5">
            <a:extLst>
              <a:ext uri="{FF2B5EF4-FFF2-40B4-BE49-F238E27FC236}">
                <a16:creationId xmlns:a16="http://schemas.microsoft.com/office/drawing/2014/main" id="{9C017D54-4E14-4254-AF98-9B2793C16600}"/>
              </a:ext>
            </a:extLst>
          </p:cNvPr>
          <p:cNvSpPr txBox="1"/>
          <p:nvPr/>
        </p:nvSpPr>
        <p:spPr>
          <a:xfrm>
            <a:off x="628650" y="2459504"/>
            <a:ext cx="2959331" cy="1938992"/>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In this example, the user core receives data from the software thread, counts the number 4-byte words received, and then returns the count.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6234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48"/>
          <p:cNvPicPr preferRelativeResize="0"/>
          <p:nvPr/>
        </p:nvPicPr>
        <p:blipFill rotWithShape="1">
          <a:blip r:embed="rId3">
            <a:alphaModFix/>
          </a:blip>
          <a:srcRect/>
          <a:stretch/>
        </p:blipFill>
        <p:spPr>
          <a:xfrm>
            <a:off x="0" y="3235629"/>
            <a:ext cx="9144000" cy="3567474"/>
          </a:xfrm>
          <a:prstGeom prst="rect">
            <a:avLst/>
          </a:prstGeom>
          <a:noFill/>
          <a:ln>
            <a:noFill/>
          </a:ln>
        </p:spPr>
      </p:pic>
      <p:sp>
        <p:nvSpPr>
          <p:cNvPr id="624" name="Google Shape;624;p48"/>
          <p:cNvSpPr txBox="1">
            <a:spLocks noGrp="1"/>
          </p:cNvSpPr>
          <p:nvPr>
            <p:ph type="title"/>
          </p:nvPr>
        </p:nvSpPr>
        <p:spPr>
          <a:xfrm>
            <a:off x="444843" y="368959"/>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err="1"/>
              <a:t>tb_chnl_tester.v</a:t>
            </a:r>
            <a:r>
              <a:rPr lang="en-US" dirty="0"/>
              <a:t> -&gt; RX</a:t>
            </a:r>
            <a:endParaRPr dirty="0"/>
          </a:p>
        </p:txBody>
      </p:sp>
      <p:sp>
        <p:nvSpPr>
          <p:cNvPr id="625" name="Google Shape;625;p48"/>
          <p:cNvSpPr txBox="1">
            <a:spLocks noGrp="1"/>
          </p:cNvSpPr>
          <p:nvPr>
            <p:ph type="body" idx="1"/>
          </p:nvPr>
        </p:nvSpPr>
        <p:spPr>
          <a:xfrm>
            <a:off x="337445" y="1142337"/>
            <a:ext cx="8540370" cy="199507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err="1">
                <a:latin typeface="DFKai-SB"/>
                <a:ea typeface="DFKai-SB"/>
                <a:cs typeface="DFKai-SB"/>
                <a:sym typeface="DFKai-SB"/>
              </a:rPr>
              <a:t>建議從雲端中下載tb檔案來修改</a:t>
            </a:r>
            <a:r>
              <a:rPr lang="en-US" dirty="0">
                <a:latin typeface="DFKai-SB"/>
                <a:ea typeface="DFKai-SB"/>
                <a:cs typeface="DFKai-SB"/>
                <a:sym typeface="DFKai-SB"/>
              </a:rPr>
              <a:t> (credit: </a:t>
            </a:r>
            <a:r>
              <a:rPr lang="en-US" dirty="0" err="1">
                <a:latin typeface="DFKai-SB"/>
                <a:ea typeface="DFKai-SB"/>
                <a:cs typeface="DFKai-SB"/>
                <a:sym typeface="DFKai-SB"/>
              </a:rPr>
              <a:t>黃士豪</a:t>
            </a:r>
            <a:r>
              <a:rPr lang="en-US" dirty="0">
                <a:latin typeface="DFKai-SB"/>
                <a:ea typeface="DFKai-SB"/>
                <a:cs typeface="DFKai-SB"/>
                <a:sym typeface="DFKai-SB"/>
              </a:rPr>
              <a:t> </a:t>
            </a:r>
            <a:r>
              <a:rPr lang="en-US" dirty="0" err="1">
                <a:latin typeface="DFKai-SB"/>
                <a:ea typeface="DFKai-SB"/>
                <a:cs typeface="DFKai-SB"/>
                <a:sym typeface="DFKai-SB"/>
              </a:rPr>
              <a:t>學長</a:t>
            </a:r>
            <a:r>
              <a:rPr lang="en-US" dirty="0">
                <a:latin typeface="DFKai-SB"/>
                <a:ea typeface="DFKai-SB"/>
                <a:cs typeface="DFKai-SB"/>
                <a:sym typeface="DFKai-SB"/>
              </a:rPr>
              <a:t>)</a:t>
            </a:r>
            <a:endParaRPr dirty="0"/>
          </a:p>
          <a:p>
            <a:pPr marL="228600" lvl="0" indent="-228600" algn="l" rtl="0">
              <a:lnSpc>
                <a:spcPct val="90000"/>
              </a:lnSpc>
              <a:spcBef>
                <a:spcPts val="1000"/>
              </a:spcBef>
              <a:spcAft>
                <a:spcPts val="0"/>
              </a:spcAft>
              <a:buClr>
                <a:schemeClr val="dk1"/>
              </a:buClr>
              <a:buSzPts val="2000"/>
              <a:buChar char="•"/>
            </a:pPr>
            <a:r>
              <a:rPr lang="en-US" dirty="0">
                <a:latin typeface="DFKai-SB"/>
                <a:ea typeface="DFKai-SB"/>
                <a:cs typeface="DFKai-SB"/>
                <a:sym typeface="DFKai-SB"/>
              </a:rPr>
              <a:t>testbench中有模擬RIFFA </a:t>
            </a:r>
            <a:r>
              <a:rPr lang="en-US" dirty="0" err="1">
                <a:latin typeface="DFKai-SB"/>
                <a:ea typeface="DFKai-SB"/>
                <a:cs typeface="DFKai-SB"/>
                <a:sym typeface="DFKai-SB"/>
              </a:rPr>
              <a:t>TX傳輸行為，cur_input_idx為目前正在傳輸第幾個data，在符合條件時使idx增加</a:t>
            </a:r>
            <a:endParaRPr dirty="0">
              <a:latin typeface="DFKai-SB"/>
              <a:ea typeface="DFKai-SB"/>
              <a:cs typeface="DFKai-SB"/>
              <a:sym typeface="DFKai-SB"/>
            </a:endParaRPr>
          </a:p>
          <a:p>
            <a:pPr marL="228600" lvl="0" indent="-228600" algn="l" rtl="0">
              <a:lnSpc>
                <a:spcPct val="90000"/>
              </a:lnSpc>
              <a:spcBef>
                <a:spcPts val="1000"/>
              </a:spcBef>
              <a:spcAft>
                <a:spcPts val="0"/>
              </a:spcAft>
              <a:buClr>
                <a:srgbClr val="FF0000"/>
              </a:buClr>
              <a:buSzPts val="2000"/>
              <a:buChar char="•"/>
            </a:pPr>
            <a:r>
              <a:rPr lang="en-US" dirty="0" err="1">
                <a:solidFill>
                  <a:srgbClr val="FF0000"/>
                </a:solidFill>
                <a:latin typeface="DFKai-SB"/>
                <a:ea typeface="DFKai-SB"/>
                <a:cs typeface="DFKai-SB"/>
                <a:sym typeface="DFKai-SB"/>
              </a:rPr>
              <a:t>通常需要修改的是在第幾筆data時需要傳輸什麼，也就是data</a:t>
            </a:r>
            <a:r>
              <a:rPr lang="en-US" dirty="0">
                <a:solidFill>
                  <a:srgbClr val="FF0000"/>
                </a:solidFill>
                <a:latin typeface="DFKai-SB"/>
                <a:ea typeface="DFKai-SB"/>
                <a:cs typeface="DFKai-SB"/>
                <a:sym typeface="DFKai-SB"/>
              </a:rPr>
              <a:t> transaction part</a:t>
            </a:r>
            <a:endParaRPr dirty="0">
              <a:solidFill>
                <a:srgbClr val="FF0000"/>
              </a:solidFill>
              <a:latin typeface="DFKai-SB"/>
              <a:ea typeface="DFKai-SB"/>
              <a:cs typeface="DFKai-SB"/>
              <a:sym typeface="DFKai-SB"/>
            </a:endParaRPr>
          </a:p>
        </p:txBody>
      </p:sp>
      <p:sp>
        <p:nvSpPr>
          <p:cNvPr id="626" name="Google Shape;626;p48"/>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627" name="Google Shape;627;p48"/>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628" name="Google Shape;628;p48"/>
          <p:cNvSpPr/>
          <p:nvPr/>
        </p:nvSpPr>
        <p:spPr>
          <a:xfrm>
            <a:off x="477795" y="5274469"/>
            <a:ext cx="7856580" cy="100025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9" name="Google Shape;629;p48"/>
          <p:cNvSpPr/>
          <p:nvPr/>
        </p:nvSpPr>
        <p:spPr>
          <a:xfrm>
            <a:off x="444843" y="4943475"/>
            <a:ext cx="6358855" cy="36512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48"/>
          <p:cNvSpPr txBox="1"/>
          <p:nvPr/>
        </p:nvSpPr>
        <p:spPr>
          <a:xfrm>
            <a:off x="5906611" y="4527475"/>
            <a:ext cx="21723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Data transaction part</a:t>
            </a:r>
            <a:endParaRPr sz="1800">
              <a:solidFill>
                <a:srgbClr val="FF0000"/>
              </a:solidFill>
              <a:latin typeface="Calibri"/>
              <a:ea typeface="Calibri"/>
              <a:cs typeface="Calibri"/>
              <a:sym typeface="Calibri"/>
            </a:endParaRPr>
          </a:p>
        </p:txBody>
      </p:sp>
      <p:sp>
        <p:nvSpPr>
          <p:cNvPr id="631" name="Google Shape;631;p48"/>
          <p:cNvSpPr txBox="1"/>
          <p:nvPr/>
        </p:nvSpPr>
        <p:spPr>
          <a:xfrm>
            <a:off x="6608807" y="6289919"/>
            <a:ext cx="14110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Protocol part</a:t>
            </a:r>
            <a:endParaRPr sz="1800">
              <a:solidFill>
                <a:srgbClr val="FF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6" name="Google Shape;636;p49"/>
          <p:cNvPicPr preferRelativeResize="0"/>
          <p:nvPr/>
        </p:nvPicPr>
        <p:blipFill rotWithShape="1">
          <a:blip r:embed="rId3">
            <a:alphaModFix/>
          </a:blip>
          <a:srcRect/>
          <a:stretch/>
        </p:blipFill>
        <p:spPr>
          <a:xfrm>
            <a:off x="652895" y="2181931"/>
            <a:ext cx="7516274" cy="3581900"/>
          </a:xfrm>
          <a:prstGeom prst="rect">
            <a:avLst/>
          </a:prstGeom>
          <a:noFill/>
          <a:ln>
            <a:noFill/>
          </a:ln>
        </p:spPr>
      </p:pic>
      <p:sp>
        <p:nvSpPr>
          <p:cNvPr id="637" name="Google Shape;637;p49"/>
          <p:cNvSpPr txBox="1">
            <a:spLocks noGrp="1"/>
          </p:cNvSpPr>
          <p:nvPr>
            <p:ph type="title"/>
          </p:nvPr>
        </p:nvSpPr>
        <p:spPr>
          <a:xfrm>
            <a:off x="477794" y="89413"/>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tLang="zh-TW" dirty="0" err="1"/>
              <a:t>tb_chnl_tester.v</a:t>
            </a:r>
            <a:r>
              <a:rPr lang="en-US" altLang="zh-TW" dirty="0"/>
              <a:t> -&gt; TX</a:t>
            </a:r>
            <a:endParaRPr dirty="0"/>
          </a:p>
        </p:txBody>
      </p:sp>
      <p:sp>
        <p:nvSpPr>
          <p:cNvPr id="638" name="Google Shape;638;p49"/>
          <p:cNvSpPr txBox="1">
            <a:spLocks noGrp="1"/>
          </p:cNvSpPr>
          <p:nvPr>
            <p:ph type="body" idx="1"/>
          </p:nvPr>
        </p:nvSpPr>
        <p:spPr>
          <a:xfrm>
            <a:off x="477795" y="978413"/>
            <a:ext cx="8254313" cy="16672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DFKai-SB"/>
                <a:ea typeface="DFKai-SB"/>
                <a:cs typeface="DFKai-SB"/>
                <a:sym typeface="DFKai-SB"/>
              </a:rPr>
              <a:t>testbench中有模擬RIFFA </a:t>
            </a:r>
            <a:r>
              <a:rPr lang="en-US" dirty="0" err="1">
                <a:latin typeface="DFKai-SB"/>
                <a:ea typeface="DFKai-SB"/>
                <a:cs typeface="DFKai-SB"/>
                <a:sym typeface="DFKai-SB"/>
              </a:rPr>
              <a:t>TX傳輸行為</a:t>
            </a:r>
            <a:endParaRPr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000"/>
              <a:buChar char="•"/>
            </a:pPr>
            <a:r>
              <a:rPr lang="en-US" dirty="0" err="1">
                <a:latin typeface="DFKai-SB"/>
                <a:ea typeface="DFKai-SB"/>
                <a:cs typeface="DFKai-SB"/>
                <a:sym typeface="DFKai-SB"/>
              </a:rPr>
              <a:t>在符合條件時接收資料，並讓cur_output_idx</a:t>
            </a:r>
            <a:r>
              <a:rPr lang="en-US" dirty="0">
                <a:latin typeface="DFKai-SB"/>
                <a:ea typeface="DFKai-SB"/>
                <a:cs typeface="DFKai-SB"/>
                <a:sym typeface="DFKai-SB"/>
              </a:rPr>
              <a:t> </a:t>
            </a:r>
            <a:r>
              <a:rPr lang="en-US" dirty="0" err="1">
                <a:latin typeface="DFKai-SB"/>
                <a:ea typeface="DFKai-SB"/>
                <a:cs typeface="DFKai-SB"/>
                <a:sym typeface="DFKai-SB"/>
              </a:rPr>
              <a:t>增加</a:t>
            </a:r>
            <a:endParaRPr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000"/>
              <a:buChar char="•"/>
            </a:pPr>
            <a:r>
              <a:rPr lang="en-US" dirty="0" err="1">
                <a:latin typeface="DFKai-SB"/>
                <a:ea typeface="DFKai-SB"/>
                <a:cs typeface="DFKai-SB"/>
                <a:sym typeface="DFKai-SB"/>
              </a:rPr>
              <a:t>把CHNL_TX_DATA的資料跟golden比較</a:t>
            </a:r>
            <a:endParaRPr dirty="0"/>
          </a:p>
        </p:txBody>
      </p:sp>
      <p:sp>
        <p:nvSpPr>
          <p:cNvPr id="639" name="Google Shape;639;p49"/>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640" name="Google Shape;640;p49"/>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641" name="Google Shape;641;p49"/>
          <p:cNvSpPr txBox="1"/>
          <p:nvPr/>
        </p:nvSpPr>
        <p:spPr>
          <a:xfrm>
            <a:off x="1001353" y="5833821"/>
            <a:ext cx="714129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err="1">
                <a:solidFill>
                  <a:srgbClr val="FF0000"/>
                </a:solidFill>
                <a:latin typeface="DFKai-SB"/>
                <a:ea typeface="DFKai-SB"/>
                <a:cs typeface="DFKai-SB"/>
                <a:sym typeface="DFKai-SB"/>
              </a:rPr>
              <a:t>極度建議用RTL模擬完chnl_tester再上板測試</a:t>
            </a:r>
            <a:endParaRPr sz="2400" dirty="0">
              <a:solidFill>
                <a:srgbClr val="FF0000"/>
              </a:solidFill>
              <a:latin typeface="DFKai-SB"/>
              <a:ea typeface="DFKai-SB"/>
              <a:cs typeface="DFKai-SB"/>
              <a:sym typeface="DFKai-SB"/>
            </a:endParaRPr>
          </a:p>
          <a:p>
            <a:pPr marL="0" marR="0" lvl="0" indent="0" algn="ctr" rtl="0">
              <a:spcBef>
                <a:spcPts val="0"/>
              </a:spcBef>
              <a:spcAft>
                <a:spcPts val="0"/>
              </a:spcAft>
              <a:buNone/>
            </a:pPr>
            <a:r>
              <a:rPr lang="en-US" sz="2400" dirty="0" err="1">
                <a:solidFill>
                  <a:srgbClr val="FF0000"/>
                </a:solidFill>
                <a:latin typeface="DFKai-SB"/>
                <a:ea typeface="DFKai-SB"/>
                <a:cs typeface="DFKai-SB"/>
                <a:sym typeface="DFKai-SB"/>
              </a:rPr>
              <a:t>珍惜生命，盡量不要以燒板子的方式debug</a:t>
            </a:r>
            <a:endParaRPr sz="2400" dirty="0">
              <a:solidFill>
                <a:srgbClr val="FF0000"/>
              </a:solidFill>
              <a:latin typeface="DFKai-SB"/>
              <a:ea typeface="DFKai-SB"/>
              <a:cs typeface="DFKai-SB"/>
              <a:sym typeface="DFKai-SB"/>
            </a:endParaRPr>
          </a:p>
        </p:txBody>
      </p:sp>
      <p:sp>
        <p:nvSpPr>
          <p:cNvPr id="642" name="Google Shape;642;p49"/>
          <p:cNvSpPr/>
          <p:nvPr/>
        </p:nvSpPr>
        <p:spPr>
          <a:xfrm>
            <a:off x="652895" y="3215129"/>
            <a:ext cx="5234896" cy="25166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3" name="Google Shape;643;p49"/>
          <p:cNvSpPr txBox="1"/>
          <p:nvPr/>
        </p:nvSpPr>
        <p:spPr>
          <a:xfrm>
            <a:off x="4476699" y="2809788"/>
            <a:ext cx="14110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Protocol part</a:t>
            </a:r>
            <a:endParaRPr sz="1800">
              <a:solidFill>
                <a:srgbClr val="FF0000"/>
              </a:solidFill>
              <a:latin typeface="Calibri"/>
              <a:ea typeface="Calibri"/>
              <a:cs typeface="Calibri"/>
              <a:sym typeface="Calibri"/>
            </a:endParaRPr>
          </a:p>
        </p:txBody>
      </p:sp>
      <p:sp>
        <p:nvSpPr>
          <p:cNvPr id="644" name="Google Shape;644;p49"/>
          <p:cNvSpPr/>
          <p:nvPr/>
        </p:nvSpPr>
        <p:spPr>
          <a:xfrm>
            <a:off x="587229" y="3457623"/>
            <a:ext cx="8405769" cy="156420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5" name="Google Shape;645;p49"/>
          <p:cNvSpPr txBox="1"/>
          <p:nvPr/>
        </p:nvSpPr>
        <p:spPr>
          <a:xfrm>
            <a:off x="5821485" y="5100679"/>
            <a:ext cx="21723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Data transaction part</a:t>
            </a:r>
            <a:endParaRPr sz="1800">
              <a:solidFill>
                <a:srgbClr val="FF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1"/>
          <p:cNvSpPr txBox="1">
            <a:spLocks noGrp="1"/>
          </p:cNvSpPr>
          <p:nvPr>
            <p:ph type="title"/>
          </p:nvPr>
        </p:nvSpPr>
        <p:spPr>
          <a:xfrm>
            <a:off x="306345" y="266700"/>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t>Some hints</a:t>
            </a:r>
            <a:endParaRPr dirty="0"/>
          </a:p>
        </p:txBody>
      </p:sp>
      <p:sp>
        <p:nvSpPr>
          <p:cNvPr id="659" name="Google Shape;659;p51"/>
          <p:cNvSpPr txBox="1">
            <a:spLocks noGrp="1"/>
          </p:cNvSpPr>
          <p:nvPr>
            <p:ph type="body" idx="1"/>
          </p:nvPr>
        </p:nvSpPr>
        <p:spPr>
          <a:xfrm>
            <a:off x="477795" y="1058131"/>
            <a:ext cx="8254313" cy="319401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DFKai-SB"/>
                <a:ea typeface="DFKai-SB"/>
                <a:cs typeface="DFKai-SB"/>
                <a:sym typeface="DFKai-SB"/>
              </a:rPr>
              <a:t>RX/TX 可以同時進行傳輸，也就是RX在傳輸的同時讓chn_tester中的CHNL_TX訊號也拉高來進行傳輸，但要注意REN,VALID等訊號的控制要寫好。</a:t>
            </a:r>
            <a:endParaRPr sz="2400"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400"/>
              <a:buChar char="•"/>
            </a:pPr>
            <a:r>
              <a:rPr lang="en-US" sz="2400" dirty="0">
                <a:latin typeface="DFKai-SB"/>
                <a:ea typeface="DFKai-SB"/>
                <a:cs typeface="DFKai-SB"/>
                <a:sym typeface="DFKai-SB"/>
              </a:rPr>
              <a:t>RX/TX 可以交互進行傳輸，利用RX_REN來使RX傳輸暫停，或使用TX_VALID訊號來使TX傳輸暫停，來控制在特定情況時要使用TX還是RX方向的傳輸。</a:t>
            </a:r>
            <a:endParaRPr dirty="0"/>
          </a:p>
          <a:p>
            <a:pPr marL="228600" lvl="0" indent="-228600" algn="l" rtl="0">
              <a:lnSpc>
                <a:spcPct val="90000"/>
              </a:lnSpc>
              <a:spcBef>
                <a:spcPts val="1000"/>
              </a:spcBef>
              <a:spcAft>
                <a:spcPts val="0"/>
              </a:spcAft>
              <a:buClr>
                <a:schemeClr val="dk1"/>
              </a:buClr>
              <a:buSzPts val="2400"/>
              <a:buChar char="•"/>
            </a:pPr>
            <a:r>
              <a:rPr lang="en-US" sz="2400" dirty="0" err="1">
                <a:latin typeface="DFKai-SB"/>
                <a:ea typeface="DFKai-SB"/>
                <a:cs typeface="DFKai-SB"/>
                <a:sym typeface="DFKai-SB"/>
              </a:rPr>
              <a:t>善用tb_chnl_tester或signal_tap來檢查RIFFA</a:t>
            </a:r>
            <a:r>
              <a:rPr lang="en-US" sz="2400" dirty="0">
                <a:latin typeface="DFKai-SB"/>
                <a:ea typeface="DFKai-SB"/>
                <a:cs typeface="DFKai-SB"/>
                <a:sym typeface="DFKai-SB"/>
              </a:rPr>
              <a:t> interface有哪裡是沒有處理好的。</a:t>
            </a:r>
            <a:endParaRPr dirty="0"/>
          </a:p>
        </p:txBody>
      </p:sp>
      <p:sp>
        <p:nvSpPr>
          <p:cNvPr id="660" name="Google Shape;660;p51"/>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661" name="Google Shape;661;p51"/>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0"/>
          <p:cNvSpPr txBox="1">
            <a:spLocks noGrp="1"/>
          </p:cNvSpPr>
          <p:nvPr>
            <p:ph type="title"/>
          </p:nvPr>
        </p:nvSpPr>
        <p:spPr>
          <a:xfrm>
            <a:off x="477795" y="460721"/>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t>Signal Tap</a:t>
            </a:r>
            <a:endParaRPr dirty="0"/>
          </a:p>
        </p:txBody>
      </p:sp>
      <p:sp>
        <p:nvSpPr>
          <p:cNvPr id="651" name="Google Shape;651;p50"/>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u="sng" dirty="0">
                <a:solidFill>
                  <a:schemeClr val="hlink"/>
                </a:solidFill>
                <a:hlinkClick r:id="rId3"/>
              </a:rPr>
              <a:t>https://hackmd.io/@VdgkdLfjTJqoAqqkM8zAvA/rk10ItfPR</a:t>
            </a:r>
            <a:endParaRPr lang="en-US" u="sng" dirty="0">
              <a:solidFill>
                <a:schemeClr val="hlink"/>
              </a:solidFill>
            </a:endParaRPr>
          </a:p>
          <a:p>
            <a:pPr marL="228600" lvl="0" indent="-228600" algn="l" rtl="0">
              <a:lnSpc>
                <a:spcPct val="90000"/>
              </a:lnSpc>
              <a:spcBef>
                <a:spcPts val="1000"/>
              </a:spcBef>
              <a:spcAft>
                <a:spcPts val="0"/>
              </a:spcAft>
              <a:buClr>
                <a:schemeClr val="dk1"/>
              </a:buClr>
              <a:buSzPts val="2000"/>
              <a:buChar char="•"/>
            </a:pPr>
            <a:r>
              <a:rPr lang="zh-TW" altLang="en-US" dirty="0">
                <a:latin typeface="DFKai-SB"/>
                <a:ea typeface="DFKai-SB"/>
                <a:cs typeface="DFKai-SB"/>
                <a:sym typeface="DFKai-SB"/>
              </a:rPr>
              <a:t>有使用上問題的話可以</a:t>
            </a:r>
            <a:r>
              <a:rPr lang="en-US" altLang="zh-TW" dirty="0">
                <a:latin typeface="DFKai-SB"/>
                <a:ea typeface="DFKai-SB"/>
                <a:cs typeface="DFKai-SB"/>
                <a:sym typeface="DFKai-SB"/>
              </a:rPr>
              <a:t>google</a:t>
            </a:r>
            <a:r>
              <a:rPr lang="zh-TW" altLang="en-US" dirty="0">
                <a:latin typeface="DFKai-SB"/>
                <a:ea typeface="DFKai-SB"/>
                <a:cs typeface="DFKai-SB"/>
                <a:sym typeface="DFKai-SB"/>
              </a:rPr>
              <a:t>直接搜尋關鍵字</a:t>
            </a:r>
            <a:endParaRPr lang="zh-TW" altLang="en-US" dirty="0"/>
          </a:p>
        </p:txBody>
      </p:sp>
      <p:sp>
        <p:nvSpPr>
          <p:cNvPr id="652" name="Google Shape;652;p50"/>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653" name="Google Shape;653;p50"/>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3" name="圖片 2">
            <a:extLst>
              <a:ext uri="{FF2B5EF4-FFF2-40B4-BE49-F238E27FC236}">
                <a16:creationId xmlns:a16="http://schemas.microsoft.com/office/drawing/2014/main" id="{CCB56FA3-E031-44A4-B9EF-DED30AB1FABE}"/>
              </a:ext>
            </a:extLst>
          </p:cNvPr>
          <p:cNvPicPr>
            <a:picLocks noChangeAspect="1"/>
          </p:cNvPicPr>
          <p:nvPr/>
        </p:nvPicPr>
        <p:blipFill>
          <a:blip r:embed="rId4"/>
          <a:stretch>
            <a:fillRect/>
          </a:stretch>
        </p:blipFill>
        <p:spPr>
          <a:xfrm>
            <a:off x="640080" y="2128103"/>
            <a:ext cx="5984986" cy="41444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8"/>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Adventure time</a:t>
            </a:r>
            <a:endParaRPr/>
          </a:p>
        </p:txBody>
      </p:sp>
      <p:sp>
        <p:nvSpPr>
          <p:cNvPr id="286" name="Google Shape;286;p18"/>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Website</a:t>
            </a:r>
            <a:endParaRPr dirty="0">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latin typeface="Times New Roman"/>
              <a:ea typeface="Times New Roman"/>
              <a:cs typeface="Times New Roman"/>
              <a:sym typeface="Times New Roman"/>
            </a:endParaRPr>
          </a:p>
          <a:p>
            <a:pPr marL="457200" lvl="1" indent="0" algn="l" rtl="0">
              <a:lnSpc>
                <a:spcPct val="90000"/>
              </a:lnSpc>
              <a:spcBef>
                <a:spcPts val="500"/>
              </a:spcBef>
              <a:spcAft>
                <a:spcPts val="0"/>
              </a:spcAft>
              <a:buClr>
                <a:schemeClr val="dk1"/>
              </a:buClr>
              <a:buSzPts val="1800"/>
              <a:buNone/>
            </a:pPr>
            <a:r>
              <a:rPr lang="en-US" dirty="0">
                <a:latin typeface="Times New Roman"/>
                <a:ea typeface="Times New Roman"/>
                <a:cs typeface="Times New Roman"/>
                <a:sym typeface="Times New Roman"/>
              </a:rPr>
              <a:t>RIFFA original paper:</a:t>
            </a:r>
            <a:endParaRPr dirty="0"/>
          </a:p>
          <a:p>
            <a:pPr marL="685800" lvl="1" indent="-228600" algn="l" rtl="0">
              <a:lnSpc>
                <a:spcPct val="90000"/>
              </a:lnSpc>
              <a:spcBef>
                <a:spcPts val="500"/>
              </a:spcBef>
              <a:spcAft>
                <a:spcPts val="0"/>
              </a:spcAft>
              <a:buClr>
                <a:schemeClr val="dk1"/>
              </a:buClr>
              <a:buSzPts val="1800"/>
              <a:buChar char="˗"/>
            </a:pPr>
            <a:r>
              <a:rPr lang="en-US" u="sng" dirty="0">
                <a:solidFill>
                  <a:schemeClr val="hlink"/>
                </a:solidFill>
                <a:latin typeface="Times New Roman"/>
                <a:ea typeface="Times New Roman"/>
                <a:cs typeface="Times New Roman"/>
                <a:sym typeface="Times New Roman"/>
                <a:hlinkClick r:id="rId3"/>
              </a:rPr>
              <a:t>http://kastner.ucsd.edu/wp-content/uploads/2014/04/admin/fpl-riffa2.pdf</a:t>
            </a:r>
            <a:endParaRPr dirty="0">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latin typeface="Times New Roman"/>
              <a:ea typeface="Times New Roman"/>
              <a:cs typeface="Times New Roman"/>
              <a:sym typeface="Times New Roman"/>
            </a:endParaRPr>
          </a:p>
          <a:p>
            <a:pPr marL="457200" lvl="1" indent="0" algn="l" rtl="0">
              <a:lnSpc>
                <a:spcPct val="90000"/>
              </a:lnSpc>
              <a:spcBef>
                <a:spcPts val="500"/>
              </a:spcBef>
              <a:spcAft>
                <a:spcPts val="0"/>
              </a:spcAft>
              <a:buClr>
                <a:schemeClr val="dk1"/>
              </a:buClr>
              <a:buSzPts val="1800"/>
              <a:buNone/>
            </a:pPr>
            <a:r>
              <a:rPr lang="en-US" dirty="0" err="1">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a:t>
            </a:r>
            <a:endParaRPr dirty="0"/>
          </a:p>
          <a:p>
            <a:pPr marL="685800" lvl="1" indent="-228600" algn="l" rtl="0">
              <a:lnSpc>
                <a:spcPct val="90000"/>
              </a:lnSpc>
              <a:spcBef>
                <a:spcPts val="500"/>
              </a:spcBef>
              <a:spcAft>
                <a:spcPts val="0"/>
              </a:spcAft>
              <a:buClr>
                <a:schemeClr val="dk1"/>
              </a:buClr>
              <a:buSzPts val="1800"/>
              <a:buChar char="˗"/>
            </a:pPr>
            <a:r>
              <a:rPr lang="en-US" u="sng" dirty="0">
                <a:solidFill>
                  <a:schemeClr val="hlink"/>
                </a:solidFill>
                <a:latin typeface="Times New Roman"/>
                <a:ea typeface="Times New Roman"/>
                <a:cs typeface="Times New Roman"/>
                <a:sym typeface="Times New Roman"/>
                <a:hlinkClick r:id="rId4"/>
              </a:rPr>
              <a:t>https://github.com/KastnerRG/riffa</a:t>
            </a:r>
            <a:endParaRPr dirty="0">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latin typeface="Times New Roman"/>
              <a:ea typeface="Times New Roman"/>
              <a:cs typeface="Times New Roman"/>
              <a:sym typeface="Times New Roman"/>
            </a:endParaRPr>
          </a:p>
          <a:p>
            <a:pPr marL="457200" lvl="1" indent="0" algn="l" rtl="0">
              <a:lnSpc>
                <a:spcPct val="90000"/>
              </a:lnSpc>
              <a:spcBef>
                <a:spcPts val="500"/>
              </a:spcBef>
              <a:spcAft>
                <a:spcPts val="0"/>
              </a:spcAft>
              <a:buClr>
                <a:schemeClr val="dk1"/>
              </a:buClr>
              <a:buSzPts val="1800"/>
              <a:buNone/>
            </a:pPr>
            <a:endParaRPr dirty="0">
              <a:latin typeface="Times New Roman"/>
              <a:ea typeface="Times New Roman"/>
              <a:cs typeface="Times New Roman"/>
              <a:sym typeface="Times New Roman"/>
            </a:endParaRPr>
          </a:p>
          <a:p>
            <a:pPr marL="457200" lvl="1" indent="0" algn="l" rtl="0">
              <a:lnSpc>
                <a:spcPct val="90000"/>
              </a:lnSpc>
              <a:spcBef>
                <a:spcPts val="500"/>
              </a:spcBef>
              <a:spcAft>
                <a:spcPts val="0"/>
              </a:spcAft>
              <a:buClr>
                <a:schemeClr val="dk1"/>
              </a:buClr>
              <a:buSzPts val="2400"/>
              <a:buNone/>
            </a:pPr>
            <a:r>
              <a:rPr lang="en-US" sz="2400" dirty="0" err="1">
                <a:latin typeface="DFKai-SB"/>
                <a:ea typeface="DFKai-SB"/>
                <a:cs typeface="DFKai-SB"/>
                <a:sym typeface="DFKai-SB"/>
              </a:rPr>
              <a:t>這些網站裡可能有意想不到的寶藏</a:t>
            </a:r>
            <a:endParaRPr sz="2400" dirty="0">
              <a:latin typeface="DFKai-SB"/>
              <a:ea typeface="DFKai-SB"/>
              <a:cs typeface="DFKai-SB"/>
              <a:sym typeface="DFKai-SB"/>
            </a:endParaRPr>
          </a:p>
          <a:p>
            <a:pPr marL="685800" lvl="1" indent="-114300" algn="l" rtl="0">
              <a:lnSpc>
                <a:spcPct val="90000"/>
              </a:lnSpc>
              <a:spcBef>
                <a:spcPts val="500"/>
              </a:spcBef>
              <a:spcAft>
                <a:spcPts val="0"/>
              </a:spcAft>
              <a:buClr>
                <a:schemeClr val="dk1"/>
              </a:buClr>
              <a:buSzPts val="18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p:txBody>
      </p:sp>
      <p:sp>
        <p:nvSpPr>
          <p:cNvPr id="287" name="Google Shape;287;p18"/>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88" name="Google Shape;288;p18"/>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289" name="Google Shape;289;p18" descr="酷狗老皮- 維基百科，自由的百科全書"/>
          <p:cNvPicPr preferRelativeResize="0"/>
          <p:nvPr/>
        </p:nvPicPr>
        <p:blipFill rotWithShape="1">
          <a:blip r:embed="rId5">
            <a:alphaModFix/>
          </a:blip>
          <a:srcRect/>
          <a:stretch/>
        </p:blipFill>
        <p:spPr>
          <a:xfrm>
            <a:off x="7134225" y="4410168"/>
            <a:ext cx="892162" cy="11956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77795" y="365126"/>
            <a:ext cx="8254313" cy="7155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Outline</a:t>
            </a:r>
            <a:endParaRPr sz="3200">
              <a:latin typeface="Times New Roman"/>
              <a:ea typeface="Times New Roman"/>
              <a:cs typeface="Times New Roman"/>
              <a:sym typeface="Times New Roman"/>
            </a:endParaRPr>
          </a:p>
        </p:txBody>
      </p:sp>
      <p:sp>
        <p:nvSpPr>
          <p:cNvPr id="97" name="Google Shape;97;p2"/>
          <p:cNvSpPr txBox="1">
            <a:spLocks noGrp="1"/>
          </p:cNvSpPr>
          <p:nvPr>
            <p:ph type="body" idx="1"/>
          </p:nvPr>
        </p:nvSpPr>
        <p:spPr>
          <a:xfrm>
            <a:off x="477795" y="1221972"/>
            <a:ext cx="8254313" cy="49549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FPGA introduction</a:t>
            </a:r>
            <a:endParaRPr dirty="0"/>
          </a:p>
          <a:p>
            <a:pPr marL="228600" lvl="0" indent="-228600" algn="l" rtl="0">
              <a:lnSpc>
                <a:spcPct val="90000"/>
              </a:lnSpc>
              <a:spcBef>
                <a:spcPts val="1000"/>
              </a:spcBef>
              <a:spcAft>
                <a:spcPts val="0"/>
              </a:spcAft>
              <a:buClr>
                <a:schemeClr val="dk1"/>
              </a:buClr>
              <a:buSzPts val="2000"/>
              <a:buChar char="•"/>
            </a:pPr>
            <a:r>
              <a:rPr lang="en-US" dirty="0">
                <a:solidFill>
                  <a:schemeClr val="tx2"/>
                </a:solidFill>
                <a:latin typeface="Times New Roman"/>
                <a:ea typeface="Times New Roman"/>
                <a:cs typeface="Times New Roman"/>
                <a:sym typeface="Times New Roman"/>
              </a:rPr>
              <a:t>What is RIFFA</a:t>
            </a:r>
            <a:endParaRPr dirty="0">
              <a:solidFill>
                <a:schemeClr val="tx2"/>
              </a:solidFill>
            </a:endParaRPr>
          </a:p>
          <a:p>
            <a:pPr marL="228600" lvl="0" indent="-228600" algn="l" rtl="0">
              <a:lnSpc>
                <a:spcPct val="90000"/>
              </a:lnSpc>
              <a:spcBef>
                <a:spcPts val="1000"/>
              </a:spcBef>
              <a:spcAft>
                <a:spcPts val="0"/>
              </a:spcAft>
              <a:buClr>
                <a:schemeClr val="dk1"/>
              </a:buClr>
              <a:buSzPts val="2000"/>
              <a:buChar char="•"/>
            </a:pPr>
            <a:r>
              <a:rPr lang="en-US" dirty="0">
                <a:solidFill>
                  <a:schemeClr val="tx2"/>
                </a:solidFill>
                <a:latin typeface="Times New Roman"/>
                <a:ea typeface="Times New Roman"/>
                <a:cs typeface="Times New Roman"/>
                <a:sym typeface="Times New Roman"/>
              </a:rPr>
              <a:t>Practice </a:t>
            </a:r>
            <a:endParaRPr dirty="0">
              <a:solidFill>
                <a:schemeClr val="tx2"/>
              </a:solidFill>
            </a:endParaRPr>
          </a:p>
          <a:p>
            <a:pPr marL="228600" lvl="0" indent="-228600" algn="l" rtl="0">
              <a:lnSpc>
                <a:spcPct val="90000"/>
              </a:lnSpc>
              <a:spcBef>
                <a:spcPts val="1000"/>
              </a:spcBef>
              <a:spcAft>
                <a:spcPts val="0"/>
              </a:spcAft>
              <a:buClr>
                <a:schemeClr val="dk1"/>
              </a:buClr>
              <a:buSzPts val="2000"/>
              <a:buChar char="•"/>
            </a:pPr>
            <a:r>
              <a:rPr lang="en-US" dirty="0">
                <a:solidFill>
                  <a:schemeClr val="tx2"/>
                </a:solidFill>
                <a:latin typeface="Times New Roman"/>
                <a:ea typeface="Times New Roman"/>
                <a:cs typeface="Times New Roman"/>
                <a:sym typeface="Times New Roman"/>
              </a:rPr>
              <a:t>Other useful utilities</a:t>
            </a:r>
            <a:endParaRPr dirty="0">
              <a:solidFill>
                <a:schemeClr val="tx2"/>
              </a:solidFill>
              <a:latin typeface="Times New Roman"/>
              <a:ea typeface="Times New Roman"/>
              <a:cs typeface="Times New Roman"/>
              <a:sym typeface="Times New Roman"/>
            </a:endParaRPr>
          </a:p>
        </p:txBody>
      </p:sp>
      <p:sp>
        <p:nvSpPr>
          <p:cNvPr id="98" name="Google Shape;98;p2"/>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99" name="Google Shape;99;p2"/>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extLst>
      <p:ext uri="{BB962C8B-B14F-4D97-AF65-F5344CB8AC3E}">
        <p14:creationId xmlns:p14="http://schemas.microsoft.com/office/powerpoint/2010/main" val="4076867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77795" y="365126"/>
            <a:ext cx="8254313" cy="7155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Outline</a:t>
            </a:r>
            <a:endParaRPr sz="3200">
              <a:latin typeface="Times New Roman"/>
              <a:ea typeface="Times New Roman"/>
              <a:cs typeface="Times New Roman"/>
              <a:sym typeface="Times New Roman"/>
            </a:endParaRPr>
          </a:p>
        </p:txBody>
      </p:sp>
      <p:sp>
        <p:nvSpPr>
          <p:cNvPr id="97" name="Google Shape;97;p2"/>
          <p:cNvSpPr txBox="1">
            <a:spLocks noGrp="1"/>
          </p:cNvSpPr>
          <p:nvPr>
            <p:ph type="body" idx="1"/>
          </p:nvPr>
        </p:nvSpPr>
        <p:spPr>
          <a:xfrm>
            <a:off x="477795" y="1221972"/>
            <a:ext cx="8254313" cy="49549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solidFill>
                  <a:schemeClr val="tx2"/>
                </a:solidFill>
                <a:latin typeface="Times New Roman"/>
                <a:ea typeface="Times New Roman"/>
                <a:cs typeface="Times New Roman"/>
                <a:sym typeface="Times New Roman"/>
              </a:rPr>
              <a:t>FPGA introduction</a:t>
            </a:r>
            <a:endParaRPr dirty="0">
              <a:solidFill>
                <a:schemeClr val="tx2"/>
              </a:solidFill>
            </a:endParaRPr>
          </a:p>
          <a:p>
            <a:pPr marL="228600" lvl="0" indent="-228600" algn="l" rtl="0">
              <a:lnSpc>
                <a:spcPct val="90000"/>
              </a:lnSpc>
              <a:spcBef>
                <a:spcPts val="1000"/>
              </a:spcBef>
              <a:spcAft>
                <a:spcPts val="0"/>
              </a:spcAft>
              <a:buClr>
                <a:schemeClr val="dk1"/>
              </a:buClr>
              <a:buSzPts val="2000"/>
              <a:buChar char="•"/>
            </a:pPr>
            <a:r>
              <a:rPr lang="en-US" dirty="0">
                <a:solidFill>
                  <a:schemeClr val="tx2"/>
                </a:solidFill>
                <a:latin typeface="Times New Roman"/>
                <a:ea typeface="Times New Roman"/>
                <a:cs typeface="Times New Roman"/>
                <a:sym typeface="Times New Roman"/>
              </a:rPr>
              <a:t>What is RIFFA</a:t>
            </a:r>
            <a:endParaRPr dirty="0">
              <a:solidFill>
                <a:schemeClr val="tx2"/>
              </a:solidFill>
            </a:endParaRPr>
          </a:p>
          <a:p>
            <a:pPr marL="228600" lvl="0" indent="-228600" algn="l" rtl="0">
              <a:lnSpc>
                <a:spcPct val="90000"/>
              </a:lnSpc>
              <a:spcBef>
                <a:spcPts val="1000"/>
              </a:spcBef>
              <a:spcAft>
                <a:spcPts val="0"/>
              </a:spcAft>
              <a:buClr>
                <a:schemeClr val="dk1"/>
              </a:buClr>
              <a:buSzPts val="2000"/>
              <a:buChar char="•"/>
            </a:pPr>
            <a:r>
              <a:rPr lang="en-US" dirty="0">
                <a:solidFill>
                  <a:schemeClr val="tx1"/>
                </a:solidFill>
                <a:latin typeface="Times New Roman"/>
                <a:ea typeface="Times New Roman"/>
                <a:cs typeface="Times New Roman"/>
                <a:sym typeface="Times New Roman"/>
              </a:rPr>
              <a:t>Practice </a:t>
            </a:r>
            <a:endParaRPr dirty="0">
              <a:solidFill>
                <a:schemeClr val="tx1"/>
              </a:solidFill>
            </a:endParaRPr>
          </a:p>
          <a:p>
            <a:pPr marL="228600" lvl="0" indent="-228600" algn="l" rtl="0">
              <a:lnSpc>
                <a:spcPct val="90000"/>
              </a:lnSpc>
              <a:spcBef>
                <a:spcPts val="1000"/>
              </a:spcBef>
              <a:spcAft>
                <a:spcPts val="0"/>
              </a:spcAft>
              <a:buClr>
                <a:schemeClr val="dk1"/>
              </a:buClr>
              <a:buSzPts val="2000"/>
              <a:buChar char="•"/>
            </a:pPr>
            <a:r>
              <a:rPr lang="en-US" dirty="0">
                <a:solidFill>
                  <a:schemeClr val="tx2"/>
                </a:solidFill>
                <a:latin typeface="Times New Roman"/>
                <a:ea typeface="Times New Roman"/>
                <a:cs typeface="Times New Roman"/>
                <a:sym typeface="Times New Roman"/>
              </a:rPr>
              <a:t>Other useful utilities</a:t>
            </a:r>
            <a:endParaRPr dirty="0">
              <a:solidFill>
                <a:schemeClr val="tx2"/>
              </a:solidFill>
              <a:latin typeface="Times New Roman"/>
              <a:ea typeface="Times New Roman"/>
              <a:cs typeface="Times New Roman"/>
              <a:sym typeface="Times New Roman"/>
            </a:endParaRPr>
          </a:p>
        </p:txBody>
      </p:sp>
      <p:sp>
        <p:nvSpPr>
          <p:cNvPr id="98" name="Google Shape;98;p2"/>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99" name="Google Shape;99;p2"/>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extLst>
      <p:ext uri="{BB962C8B-B14F-4D97-AF65-F5344CB8AC3E}">
        <p14:creationId xmlns:p14="http://schemas.microsoft.com/office/powerpoint/2010/main" val="2709414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5"/>
          <p:cNvSpPr txBox="1">
            <a:spLocks noGrp="1"/>
          </p:cNvSpPr>
          <p:nvPr>
            <p:ph type="body" idx="1"/>
          </p:nvPr>
        </p:nvSpPr>
        <p:spPr>
          <a:xfrm>
            <a:off x="477795" y="888484"/>
            <a:ext cx="8254313" cy="289483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It is recommended that you separate </a:t>
            </a:r>
            <a:r>
              <a:rPr lang="en-US" dirty="0">
                <a:solidFill>
                  <a:srgbClr val="FF0000"/>
                </a:solidFill>
                <a:latin typeface="Times New Roman"/>
                <a:ea typeface="Times New Roman"/>
                <a:cs typeface="Times New Roman"/>
                <a:sym typeface="Times New Roman"/>
              </a:rPr>
              <a:t>your design </a:t>
            </a:r>
            <a:r>
              <a:rPr lang="en-US" dirty="0">
                <a:latin typeface="Times New Roman"/>
                <a:ea typeface="Times New Roman"/>
                <a:cs typeface="Times New Roman"/>
                <a:sym typeface="Times New Roman"/>
              </a:rPr>
              <a:t>from</a:t>
            </a:r>
            <a:r>
              <a:rPr lang="en-US" dirty="0">
                <a:solidFill>
                  <a:srgbClr val="FF0000"/>
                </a:solidFill>
                <a:latin typeface="Times New Roman"/>
                <a:ea typeface="Times New Roman"/>
                <a:cs typeface="Times New Roman"/>
                <a:sym typeface="Times New Roman"/>
              </a:rPr>
              <a:t> the RIFFA transmission</a:t>
            </a:r>
            <a:r>
              <a:rPr lang="en-US" dirty="0">
                <a:latin typeface="Times New Roman"/>
                <a:ea typeface="Times New Roman"/>
                <a:cs typeface="Times New Roman"/>
                <a:sym typeface="Times New Roman"/>
              </a:rPr>
              <a:t> part</a:t>
            </a:r>
            <a:endParaRPr dirty="0"/>
          </a:p>
          <a:p>
            <a:pPr marL="457200" lvl="0" indent="-457200" algn="l" rtl="0">
              <a:lnSpc>
                <a:spcPct val="90000"/>
              </a:lnSpc>
              <a:spcBef>
                <a:spcPts val="1000"/>
              </a:spcBef>
              <a:spcAft>
                <a:spcPts val="0"/>
              </a:spcAft>
              <a:buClr>
                <a:schemeClr val="dk1"/>
              </a:buClr>
              <a:buSzPts val="2000"/>
              <a:buFont typeface="Calibri"/>
              <a:buAutoNum type="arabicPeriod"/>
            </a:pPr>
            <a:r>
              <a:rPr lang="en-US" dirty="0">
                <a:latin typeface="Times New Roman"/>
                <a:ea typeface="Times New Roman"/>
                <a:cs typeface="Times New Roman"/>
                <a:sym typeface="Times New Roman"/>
              </a:rPr>
              <a:t>Use testbench to complete and debug your design.</a:t>
            </a:r>
            <a:endParaRPr dirty="0"/>
          </a:p>
          <a:p>
            <a:pPr marL="457200" lvl="0" indent="-457200" algn="l" rtl="0">
              <a:lnSpc>
                <a:spcPct val="90000"/>
              </a:lnSpc>
              <a:spcBef>
                <a:spcPts val="1000"/>
              </a:spcBef>
              <a:spcAft>
                <a:spcPts val="0"/>
              </a:spcAft>
              <a:buClr>
                <a:schemeClr val="dk1"/>
              </a:buClr>
              <a:buSzPts val="2000"/>
              <a:buFont typeface="Calibri"/>
              <a:buAutoNum type="arabicPeriod"/>
            </a:pPr>
            <a:r>
              <a:rPr lang="en-US" dirty="0">
                <a:latin typeface="Times New Roman"/>
                <a:ea typeface="Times New Roman"/>
                <a:cs typeface="Times New Roman"/>
                <a:sym typeface="Times New Roman"/>
              </a:rPr>
              <a:t>Put your design into RIFFA channel (</a:t>
            </a:r>
            <a:r>
              <a:rPr lang="en-US" dirty="0" err="1">
                <a:latin typeface="Times New Roman"/>
                <a:ea typeface="Times New Roman"/>
                <a:cs typeface="Times New Roman"/>
                <a:sym typeface="Times New Roman"/>
              </a:rPr>
              <a:t>chnl_tester.v</a:t>
            </a:r>
            <a:r>
              <a:rPr lang="en-US" dirty="0">
                <a:latin typeface="Times New Roman"/>
                <a:ea typeface="Times New Roman"/>
                <a:cs typeface="Times New Roman"/>
                <a:sym typeface="Times New Roman"/>
              </a:rPr>
              <a:t>)</a:t>
            </a:r>
            <a:endParaRPr dirty="0"/>
          </a:p>
          <a:p>
            <a:pPr marL="457200" lvl="0" indent="-457200" algn="l" rtl="0">
              <a:lnSpc>
                <a:spcPct val="90000"/>
              </a:lnSpc>
              <a:spcBef>
                <a:spcPts val="1000"/>
              </a:spcBef>
              <a:spcAft>
                <a:spcPts val="0"/>
              </a:spcAft>
              <a:buClr>
                <a:schemeClr val="dk1"/>
              </a:buClr>
              <a:buSzPts val="2000"/>
              <a:buFont typeface="Calibri"/>
              <a:buAutoNum type="arabicPeriod"/>
            </a:pPr>
            <a:r>
              <a:rPr lang="en-US" dirty="0">
                <a:latin typeface="Times New Roman"/>
                <a:ea typeface="Times New Roman"/>
                <a:cs typeface="Times New Roman"/>
                <a:sym typeface="Times New Roman"/>
              </a:rPr>
              <a:t>Use testbench to complete RIFFA channel with your design concluded</a:t>
            </a:r>
            <a:endParaRPr dirty="0"/>
          </a:p>
          <a:p>
            <a:pPr marL="457200" lvl="0" indent="-457200" algn="l" rtl="0">
              <a:lnSpc>
                <a:spcPct val="90000"/>
              </a:lnSpc>
              <a:spcBef>
                <a:spcPts val="1000"/>
              </a:spcBef>
              <a:spcAft>
                <a:spcPts val="0"/>
              </a:spcAft>
              <a:buClr>
                <a:schemeClr val="dk1"/>
              </a:buClr>
              <a:buSzPts val="2000"/>
              <a:buFont typeface="Calibri"/>
              <a:buAutoNum type="arabicPeriod"/>
            </a:pPr>
            <a:r>
              <a:rPr lang="en-US" dirty="0">
                <a:latin typeface="Times New Roman"/>
                <a:ea typeface="Times New Roman"/>
                <a:cs typeface="Times New Roman"/>
                <a:sym typeface="Times New Roman"/>
              </a:rPr>
              <a:t>Complete C++ interface , print and check pattern from C++ interface</a:t>
            </a:r>
            <a:endParaRPr dirty="0"/>
          </a:p>
          <a:p>
            <a:pPr marL="457200" lvl="0" indent="-457200" algn="l" rtl="0">
              <a:lnSpc>
                <a:spcPct val="90000"/>
              </a:lnSpc>
              <a:spcBef>
                <a:spcPts val="1000"/>
              </a:spcBef>
              <a:spcAft>
                <a:spcPts val="0"/>
              </a:spcAft>
              <a:buClr>
                <a:schemeClr val="dk1"/>
              </a:buClr>
              <a:buSzPts val="2000"/>
              <a:buFont typeface="Calibri"/>
              <a:buAutoNum type="arabicPeriod"/>
            </a:pPr>
            <a:r>
              <a:rPr lang="en-US" dirty="0">
                <a:latin typeface="Times New Roman"/>
                <a:ea typeface="Times New Roman"/>
                <a:cs typeface="Times New Roman"/>
                <a:sym typeface="Times New Roman"/>
              </a:rPr>
              <a:t>Compile and test on FPGA  -&gt;	 d(`･∀･)b </a:t>
            </a:r>
            <a:endParaRPr dirty="0"/>
          </a:p>
          <a:p>
            <a:pPr marL="1143000" lvl="2" indent="-127000" algn="l" rtl="0">
              <a:lnSpc>
                <a:spcPct val="90000"/>
              </a:lnSpc>
              <a:spcBef>
                <a:spcPts val="500"/>
              </a:spcBef>
              <a:spcAft>
                <a:spcPts val="0"/>
              </a:spcAft>
              <a:buClr>
                <a:schemeClr val="dk1"/>
              </a:buClr>
              <a:buSzPts val="16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p:txBody>
      </p:sp>
      <p:sp>
        <p:nvSpPr>
          <p:cNvPr id="237" name="Google Shape;237;p15"/>
          <p:cNvSpPr/>
          <p:nvPr/>
        </p:nvSpPr>
        <p:spPr>
          <a:xfrm>
            <a:off x="2322219" y="4169592"/>
            <a:ext cx="3782290" cy="1008610"/>
          </a:xfrm>
          <a:prstGeom prst="roundRect">
            <a:avLst>
              <a:gd name="adj" fmla="val 16667"/>
            </a:avLst>
          </a:prstGeom>
          <a:solidFill>
            <a:srgbClr val="DEEBF7"/>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8" name="Google Shape;238;p15"/>
          <p:cNvSpPr txBox="1">
            <a:spLocks noGrp="1"/>
          </p:cNvSpPr>
          <p:nvPr>
            <p:ph type="title"/>
          </p:nvPr>
        </p:nvSpPr>
        <p:spPr>
          <a:xfrm>
            <a:off x="477795" y="170719"/>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Recommended design flow</a:t>
            </a:r>
            <a:endParaRPr/>
          </a:p>
        </p:txBody>
      </p:sp>
      <p:sp>
        <p:nvSpPr>
          <p:cNvPr id="239" name="Google Shape;239;p15"/>
          <p:cNvSpPr txBox="1">
            <a:spLocks noGrp="1"/>
          </p:cNvSpPr>
          <p:nvPr>
            <p:ph type="sldNum" idx="12"/>
          </p:nvPr>
        </p:nvSpPr>
        <p:spPr>
          <a:xfrm>
            <a:off x="6937860" y="650124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40" name="Google Shape;240;p15"/>
          <p:cNvSpPr/>
          <p:nvPr/>
        </p:nvSpPr>
        <p:spPr>
          <a:xfrm>
            <a:off x="2571598" y="4394036"/>
            <a:ext cx="1803863" cy="590202"/>
          </a:xfrm>
          <a:prstGeom prst="roundRect">
            <a:avLst>
              <a:gd name="adj" fmla="val 16667"/>
            </a:avLst>
          </a:prstGeom>
          <a:solidFill>
            <a:srgbClr val="FBE4D4"/>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Your design</a:t>
            </a:r>
            <a:endParaRPr sz="1800">
              <a:solidFill>
                <a:schemeClr val="dk1"/>
              </a:solidFill>
              <a:latin typeface="Times New Roman"/>
              <a:ea typeface="Times New Roman"/>
              <a:cs typeface="Times New Roman"/>
              <a:sym typeface="Times New Roman"/>
            </a:endParaRPr>
          </a:p>
        </p:txBody>
      </p:sp>
      <p:sp>
        <p:nvSpPr>
          <p:cNvPr id="241" name="Google Shape;241;p15"/>
          <p:cNvSpPr/>
          <p:nvPr/>
        </p:nvSpPr>
        <p:spPr>
          <a:xfrm>
            <a:off x="2571598" y="5669652"/>
            <a:ext cx="1803863" cy="590202"/>
          </a:xfrm>
          <a:prstGeom prst="roundRect">
            <a:avLst>
              <a:gd name="adj" fmla="val 16667"/>
            </a:avLst>
          </a:prstGeom>
          <a:solidFill>
            <a:srgbClr val="F2F2F2"/>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Testbench for</a:t>
            </a:r>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design</a:t>
            </a:r>
            <a:endParaRPr sz="1800">
              <a:solidFill>
                <a:schemeClr val="dk1"/>
              </a:solidFill>
              <a:latin typeface="Times New Roman"/>
              <a:ea typeface="Times New Roman"/>
              <a:cs typeface="Times New Roman"/>
              <a:sym typeface="Times New Roman"/>
            </a:endParaRPr>
          </a:p>
        </p:txBody>
      </p:sp>
      <p:sp>
        <p:nvSpPr>
          <p:cNvPr id="242" name="Google Shape;242;p15"/>
          <p:cNvSpPr txBox="1"/>
          <p:nvPr/>
        </p:nvSpPr>
        <p:spPr>
          <a:xfrm>
            <a:off x="484684" y="5780087"/>
            <a:ext cx="1755609" cy="369332"/>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pattern generator</a:t>
            </a:r>
            <a:endParaRPr sz="1800">
              <a:solidFill>
                <a:srgbClr val="000000"/>
              </a:solidFill>
              <a:latin typeface="Times New Roman"/>
              <a:ea typeface="Times New Roman"/>
              <a:cs typeface="Times New Roman"/>
              <a:sym typeface="Times New Roman"/>
            </a:endParaRPr>
          </a:p>
        </p:txBody>
      </p:sp>
      <p:cxnSp>
        <p:nvCxnSpPr>
          <p:cNvPr id="243" name="Google Shape;243;p15"/>
          <p:cNvCxnSpPr>
            <a:stCxn id="242" idx="3"/>
            <a:endCxn id="241" idx="1"/>
          </p:cNvCxnSpPr>
          <p:nvPr/>
        </p:nvCxnSpPr>
        <p:spPr>
          <a:xfrm>
            <a:off x="2240293" y="5964753"/>
            <a:ext cx="331200" cy="0"/>
          </a:xfrm>
          <a:prstGeom prst="straightConnector1">
            <a:avLst/>
          </a:prstGeom>
          <a:noFill/>
          <a:ln w="9525" cap="flat" cmpd="sng">
            <a:solidFill>
              <a:srgbClr val="0C0C0C"/>
            </a:solidFill>
            <a:prstDash val="solid"/>
            <a:miter lim="800000"/>
            <a:headEnd type="none" w="sm" len="sm"/>
            <a:tailEnd type="triangle" w="med" len="med"/>
          </a:ln>
        </p:spPr>
      </p:cxnSp>
      <p:cxnSp>
        <p:nvCxnSpPr>
          <p:cNvPr id="244" name="Google Shape;244;p15"/>
          <p:cNvCxnSpPr/>
          <p:nvPr/>
        </p:nvCxnSpPr>
        <p:spPr>
          <a:xfrm rot="10800000" flipH="1">
            <a:off x="2970611" y="4984238"/>
            <a:ext cx="8313" cy="681645"/>
          </a:xfrm>
          <a:prstGeom prst="straightConnector1">
            <a:avLst/>
          </a:prstGeom>
          <a:noFill/>
          <a:ln w="9525" cap="flat" cmpd="sng">
            <a:solidFill>
              <a:srgbClr val="0C0C0C"/>
            </a:solidFill>
            <a:prstDash val="solid"/>
            <a:miter lim="800000"/>
            <a:headEnd type="none" w="sm" len="sm"/>
            <a:tailEnd type="triangle" w="med" len="med"/>
          </a:ln>
        </p:spPr>
      </p:cxnSp>
      <p:cxnSp>
        <p:nvCxnSpPr>
          <p:cNvPr id="245" name="Google Shape;245;p15"/>
          <p:cNvCxnSpPr/>
          <p:nvPr/>
        </p:nvCxnSpPr>
        <p:spPr>
          <a:xfrm>
            <a:off x="3909949" y="4984238"/>
            <a:ext cx="0" cy="681646"/>
          </a:xfrm>
          <a:prstGeom prst="straightConnector1">
            <a:avLst/>
          </a:prstGeom>
          <a:noFill/>
          <a:ln w="9525" cap="flat" cmpd="sng">
            <a:solidFill>
              <a:srgbClr val="0C0C0C"/>
            </a:solidFill>
            <a:prstDash val="solid"/>
            <a:miter lim="800000"/>
            <a:headEnd type="none" w="sm" len="sm"/>
            <a:tailEnd type="triangle" w="med" len="med"/>
          </a:ln>
        </p:spPr>
      </p:cxnSp>
      <p:sp>
        <p:nvSpPr>
          <p:cNvPr id="246" name="Google Shape;246;p15"/>
          <p:cNvSpPr/>
          <p:nvPr/>
        </p:nvSpPr>
        <p:spPr>
          <a:xfrm>
            <a:off x="4443023" y="4209370"/>
            <a:ext cx="16936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a:ea typeface="Times New Roman"/>
                <a:cs typeface="Times New Roman"/>
                <a:sym typeface="Times New Roman"/>
              </a:rPr>
              <a:t> RIFFA Channel</a:t>
            </a:r>
            <a:endParaRPr sz="1800" dirty="0">
              <a:solidFill>
                <a:schemeClr val="dk1"/>
              </a:solidFill>
              <a:latin typeface="Calibri"/>
              <a:ea typeface="Calibri"/>
              <a:cs typeface="Calibri"/>
              <a:sym typeface="Calibri"/>
            </a:endParaRPr>
          </a:p>
        </p:txBody>
      </p:sp>
      <p:sp>
        <p:nvSpPr>
          <p:cNvPr id="247" name="Google Shape;247;p15"/>
          <p:cNvSpPr/>
          <p:nvPr/>
        </p:nvSpPr>
        <p:spPr>
          <a:xfrm>
            <a:off x="6643085" y="4378796"/>
            <a:ext cx="1803863" cy="590202"/>
          </a:xfrm>
          <a:prstGeom prst="roundRect">
            <a:avLst>
              <a:gd name="adj" fmla="val 16667"/>
            </a:avLst>
          </a:prstGeom>
          <a:solidFill>
            <a:srgbClr val="DEEBF7"/>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RIFFA C++ interface</a:t>
            </a:r>
            <a:endParaRPr sz="1800" dirty="0">
              <a:solidFill>
                <a:schemeClr val="dk1"/>
              </a:solidFill>
              <a:latin typeface="Times New Roman"/>
              <a:ea typeface="Times New Roman"/>
              <a:cs typeface="Times New Roman"/>
              <a:sym typeface="Times New Roman"/>
            </a:endParaRPr>
          </a:p>
        </p:txBody>
      </p:sp>
      <p:cxnSp>
        <p:nvCxnSpPr>
          <p:cNvPr id="248" name="Google Shape;248;p15"/>
          <p:cNvCxnSpPr>
            <a:stCxn id="237" idx="3"/>
            <a:endCxn id="247" idx="1"/>
          </p:cNvCxnSpPr>
          <p:nvPr/>
        </p:nvCxnSpPr>
        <p:spPr>
          <a:xfrm>
            <a:off x="6104509" y="4673897"/>
            <a:ext cx="538500" cy="0"/>
          </a:xfrm>
          <a:prstGeom prst="straightConnector1">
            <a:avLst/>
          </a:prstGeom>
          <a:noFill/>
          <a:ln w="9525" cap="flat" cmpd="sng">
            <a:solidFill>
              <a:srgbClr val="171616"/>
            </a:solidFill>
            <a:prstDash val="solid"/>
            <a:miter lim="800000"/>
            <a:headEnd type="triangle" w="med" len="med"/>
            <a:tailEnd type="triangle" w="med" len="med"/>
          </a:ln>
        </p:spPr>
      </p:cxnSp>
      <p:sp>
        <p:nvSpPr>
          <p:cNvPr id="249" name="Google Shape;249;p15"/>
          <p:cNvSpPr/>
          <p:nvPr/>
        </p:nvSpPr>
        <p:spPr>
          <a:xfrm>
            <a:off x="308638" y="4169592"/>
            <a:ext cx="6083772" cy="2587088"/>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5"/>
          <p:cNvSpPr txBox="1"/>
          <p:nvPr/>
        </p:nvSpPr>
        <p:spPr>
          <a:xfrm>
            <a:off x="2718597" y="3783316"/>
            <a:ext cx="11913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a:ea typeface="Times New Roman"/>
                <a:cs typeface="Times New Roman"/>
                <a:sym typeface="Times New Roman"/>
              </a:rPr>
              <a:t>ASIC flow</a:t>
            </a:r>
            <a:endParaRPr sz="1800" dirty="0">
              <a:solidFill>
                <a:schemeClr val="dk1"/>
              </a:solidFill>
              <a:latin typeface="Times New Roman"/>
              <a:ea typeface="Times New Roman"/>
              <a:cs typeface="Times New Roman"/>
              <a:sym typeface="Times New Roman"/>
            </a:endParaRPr>
          </a:p>
        </p:txBody>
      </p:sp>
      <p:sp>
        <p:nvSpPr>
          <p:cNvPr id="251" name="Google Shape;251;p15"/>
          <p:cNvSpPr/>
          <p:nvPr/>
        </p:nvSpPr>
        <p:spPr>
          <a:xfrm>
            <a:off x="2322219" y="4164254"/>
            <a:ext cx="6257582" cy="101394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5"/>
          <p:cNvSpPr txBox="1"/>
          <p:nvPr/>
        </p:nvSpPr>
        <p:spPr>
          <a:xfrm>
            <a:off x="6937860" y="3770385"/>
            <a:ext cx="12427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FPGA flow</a:t>
            </a:r>
            <a:endParaRPr sz="1800">
              <a:solidFill>
                <a:schemeClr val="dk1"/>
              </a:solidFill>
              <a:latin typeface="Times New Roman"/>
              <a:ea typeface="Times New Roman"/>
              <a:cs typeface="Times New Roman"/>
              <a:sym typeface="Times New Roman"/>
            </a:endParaRPr>
          </a:p>
        </p:txBody>
      </p:sp>
      <p:sp>
        <p:nvSpPr>
          <p:cNvPr id="253" name="Google Shape;253;p15"/>
          <p:cNvSpPr/>
          <p:nvPr/>
        </p:nvSpPr>
        <p:spPr>
          <a:xfrm>
            <a:off x="4443023" y="5672339"/>
            <a:ext cx="1803863" cy="590202"/>
          </a:xfrm>
          <a:prstGeom prst="roundRect">
            <a:avLst>
              <a:gd name="adj" fmla="val 16667"/>
            </a:avLst>
          </a:prstGeom>
          <a:solidFill>
            <a:srgbClr val="F2F2F2"/>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Testbench for</a:t>
            </a:r>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chnl_tester.v</a:t>
            </a:r>
            <a:endParaRPr sz="1800">
              <a:solidFill>
                <a:schemeClr val="dk1"/>
              </a:solidFill>
              <a:latin typeface="Times New Roman"/>
              <a:ea typeface="Times New Roman"/>
              <a:cs typeface="Times New Roman"/>
              <a:sym typeface="Times New Roman"/>
            </a:endParaRPr>
          </a:p>
        </p:txBody>
      </p:sp>
      <p:cxnSp>
        <p:nvCxnSpPr>
          <p:cNvPr id="254" name="Google Shape;254;p15"/>
          <p:cNvCxnSpPr/>
          <p:nvPr/>
        </p:nvCxnSpPr>
        <p:spPr>
          <a:xfrm rot="10800000">
            <a:off x="4871610" y="5176098"/>
            <a:ext cx="0" cy="489785"/>
          </a:xfrm>
          <a:prstGeom prst="straightConnector1">
            <a:avLst/>
          </a:prstGeom>
          <a:noFill/>
          <a:ln w="9525" cap="flat" cmpd="sng">
            <a:solidFill>
              <a:srgbClr val="0C0C0C"/>
            </a:solidFill>
            <a:prstDash val="solid"/>
            <a:miter lim="800000"/>
            <a:headEnd type="none" w="sm" len="sm"/>
            <a:tailEnd type="triangle" w="med" len="med"/>
          </a:ln>
        </p:spPr>
      </p:cxnSp>
      <p:cxnSp>
        <p:nvCxnSpPr>
          <p:cNvPr id="255" name="Google Shape;255;p15"/>
          <p:cNvCxnSpPr/>
          <p:nvPr/>
        </p:nvCxnSpPr>
        <p:spPr>
          <a:xfrm>
            <a:off x="5810948" y="5217979"/>
            <a:ext cx="0" cy="447905"/>
          </a:xfrm>
          <a:prstGeom prst="straightConnector1">
            <a:avLst/>
          </a:prstGeom>
          <a:noFill/>
          <a:ln w="9525" cap="flat" cmpd="sng">
            <a:solidFill>
              <a:srgbClr val="0C0C0C"/>
            </a:solidFill>
            <a:prstDash val="solid"/>
            <a:miter lim="800000"/>
            <a:headEnd type="none" w="sm" len="sm"/>
            <a:tailEnd type="triangle" w="med" len="med"/>
          </a:ln>
        </p:spPr>
      </p:cxnSp>
      <p:cxnSp>
        <p:nvCxnSpPr>
          <p:cNvPr id="256" name="Google Shape;256;p15"/>
          <p:cNvCxnSpPr>
            <a:endCxn id="253" idx="2"/>
          </p:cNvCxnSpPr>
          <p:nvPr/>
        </p:nvCxnSpPr>
        <p:spPr>
          <a:xfrm rot="10800000" flipH="1">
            <a:off x="4730855" y="6262541"/>
            <a:ext cx="614100" cy="295200"/>
          </a:xfrm>
          <a:prstGeom prst="straightConnector1">
            <a:avLst/>
          </a:prstGeom>
          <a:noFill/>
          <a:ln w="9525" cap="flat" cmpd="sng">
            <a:solidFill>
              <a:schemeClr val="dk1"/>
            </a:solidFill>
            <a:prstDash val="solid"/>
            <a:miter lim="800000"/>
            <a:headEnd type="none" w="sm" len="sm"/>
            <a:tailEnd type="triangle" w="med" len="med"/>
          </a:ln>
        </p:spPr>
      </p:cxnSp>
      <p:cxnSp>
        <p:nvCxnSpPr>
          <p:cNvPr id="257" name="Google Shape;257;p15"/>
          <p:cNvCxnSpPr>
            <a:stCxn id="242" idx="2"/>
          </p:cNvCxnSpPr>
          <p:nvPr/>
        </p:nvCxnSpPr>
        <p:spPr>
          <a:xfrm>
            <a:off x="1362489" y="6149419"/>
            <a:ext cx="114000" cy="351900"/>
          </a:xfrm>
          <a:prstGeom prst="straightConnector1">
            <a:avLst/>
          </a:prstGeom>
          <a:noFill/>
          <a:ln w="9525" cap="flat" cmpd="sng">
            <a:solidFill>
              <a:schemeClr val="dk1"/>
            </a:solidFill>
            <a:prstDash val="solid"/>
            <a:miter lim="800000"/>
            <a:headEnd type="none" w="sm" len="sm"/>
            <a:tailEnd type="none" w="sm" len="sm"/>
          </a:ln>
        </p:spPr>
      </p:cxnSp>
      <p:cxnSp>
        <p:nvCxnSpPr>
          <p:cNvPr id="258" name="Google Shape;258;p15"/>
          <p:cNvCxnSpPr/>
          <p:nvPr/>
        </p:nvCxnSpPr>
        <p:spPr>
          <a:xfrm>
            <a:off x="1476462" y="6501242"/>
            <a:ext cx="3254427" cy="56399"/>
          </a:xfrm>
          <a:prstGeom prst="straightConnector1">
            <a:avLst/>
          </a:prstGeom>
          <a:noFill/>
          <a:ln w="9525" cap="flat" cmpd="sng">
            <a:solidFill>
              <a:schemeClr val="dk1"/>
            </a:solidFill>
            <a:prstDash val="solid"/>
            <a:miter lim="800000"/>
            <a:headEnd type="none" w="sm" len="sm"/>
            <a:tailEnd type="none" w="sm" len="sm"/>
          </a:ln>
        </p:spPr>
      </p:cxnSp>
      <p:cxnSp>
        <p:nvCxnSpPr>
          <p:cNvPr id="259" name="Google Shape;259;p15"/>
          <p:cNvCxnSpPr/>
          <p:nvPr/>
        </p:nvCxnSpPr>
        <p:spPr>
          <a:xfrm>
            <a:off x="7564983" y="4968998"/>
            <a:ext cx="0" cy="356062"/>
          </a:xfrm>
          <a:prstGeom prst="straightConnector1">
            <a:avLst/>
          </a:prstGeom>
          <a:noFill/>
          <a:ln w="9525" cap="flat" cmpd="sng">
            <a:solidFill>
              <a:srgbClr val="0C0C0C"/>
            </a:solidFill>
            <a:prstDash val="solid"/>
            <a:miter lim="800000"/>
            <a:headEnd type="none" w="sm" len="sm"/>
            <a:tailEnd type="triangle" w="med" len="med"/>
          </a:ln>
        </p:spPr>
      </p:cxnSp>
      <p:sp>
        <p:nvSpPr>
          <p:cNvPr id="260" name="Google Shape;260;p15"/>
          <p:cNvSpPr/>
          <p:nvPr/>
        </p:nvSpPr>
        <p:spPr>
          <a:xfrm>
            <a:off x="6723715" y="5315899"/>
            <a:ext cx="1803863" cy="590202"/>
          </a:xfrm>
          <a:prstGeom prst="roundRect">
            <a:avLst>
              <a:gd name="adj" fmla="val 16667"/>
            </a:avLst>
          </a:prstGeom>
          <a:solidFill>
            <a:srgbClr val="F2F2F2"/>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Print pattern</a:t>
            </a:r>
            <a:endParaRPr sz="1800">
              <a:solidFill>
                <a:schemeClr val="dk1"/>
              </a:solidFill>
              <a:latin typeface="Times New Roman"/>
              <a:ea typeface="Times New Roman"/>
              <a:cs typeface="Times New Roman"/>
              <a:sym typeface="Times New Roman"/>
            </a:endParaRPr>
          </a:p>
        </p:txBody>
      </p:sp>
      <p:sp>
        <p:nvSpPr>
          <p:cNvPr id="261" name="Google Shape;261;p15"/>
          <p:cNvSpPr/>
          <p:nvPr/>
        </p:nvSpPr>
        <p:spPr>
          <a:xfrm rot="-706008">
            <a:off x="6309546" y="5765918"/>
            <a:ext cx="377984" cy="243318"/>
          </a:xfrm>
          <a:prstGeom prst="lef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5"/>
          <p:cNvSpPr txBox="1"/>
          <p:nvPr/>
        </p:nvSpPr>
        <p:spPr>
          <a:xfrm>
            <a:off x="6378363" y="5984262"/>
            <a:ext cx="192418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0000"/>
                </a:solidFill>
                <a:latin typeface="Calibri"/>
                <a:ea typeface="Calibri"/>
                <a:cs typeface="Calibri"/>
                <a:sym typeface="Calibri"/>
              </a:rPr>
              <a:t>Should be same pattern</a:t>
            </a:r>
            <a:endParaRPr sz="1400">
              <a:solidFill>
                <a:srgbClr val="FF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9"/>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Practice time</a:t>
            </a:r>
            <a:endParaRPr/>
          </a:p>
        </p:txBody>
      </p:sp>
      <p:sp>
        <p:nvSpPr>
          <p:cNvPr id="295" name="Google Shape;295;p19"/>
          <p:cNvSpPr txBox="1">
            <a:spLocks noGrp="1"/>
          </p:cNvSpPr>
          <p:nvPr>
            <p:ph type="body" idx="1"/>
          </p:nvPr>
        </p:nvSpPr>
        <p:spPr>
          <a:xfrm>
            <a:off x="477795" y="1252152"/>
            <a:ext cx="8254313" cy="5094546"/>
          </a:xfrm>
          <a:prstGeom prst="rect">
            <a:avLst/>
          </a:prstGeom>
          <a:blipFill rotWithShape="1">
            <a:blip r:embed="rId3">
              <a:alphaModFix/>
            </a:blip>
            <a:stretch>
              <a:fillRect l="-664" t="-1195"/>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r>
              <a:rPr lang="en-US"/>
              <a:t> </a:t>
            </a:r>
            <a:endParaRPr/>
          </a:p>
        </p:txBody>
      </p:sp>
      <p:sp>
        <p:nvSpPr>
          <p:cNvPr id="296" name="Google Shape;296;p19"/>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97" name="Google Shape;297;p19"/>
          <p:cNvSpPr/>
          <p:nvPr/>
        </p:nvSpPr>
        <p:spPr>
          <a:xfrm>
            <a:off x="3374967" y="2252678"/>
            <a:ext cx="1945178" cy="3823855"/>
          </a:xfrm>
          <a:prstGeom prst="rect">
            <a:avLst/>
          </a:prstGeom>
          <a:solidFill>
            <a:srgbClr val="DDEAF6"/>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Block RAM</a:t>
            </a:r>
            <a:endParaRPr sz="2000">
              <a:solidFill>
                <a:schemeClr val="dk1"/>
              </a:solidFill>
              <a:latin typeface="Times New Roman"/>
              <a:ea typeface="Times New Roman"/>
              <a:cs typeface="Times New Roman"/>
              <a:sym typeface="Times New Roman"/>
            </a:endParaRPr>
          </a:p>
        </p:txBody>
      </p:sp>
      <p:sp>
        <p:nvSpPr>
          <p:cNvPr id="298" name="Google Shape;298;p19"/>
          <p:cNvSpPr txBox="1"/>
          <p:nvPr/>
        </p:nvSpPr>
        <p:spPr>
          <a:xfrm>
            <a:off x="1321209" y="2252678"/>
            <a:ext cx="11687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Data input</a:t>
            </a:r>
            <a:endParaRPr sz="1800">
              <a:solidFill>
                <a:schemeClr val="dk1"/>
              </a:solidFill>
              <a:latin typeface="Times New Roman"/>
              <a:ea typeface="Times New Roman"/>
              <a:cs typeface="Times New Roman"/>
              <a:sym typeface="Times New Roman"/>
            </a:endParaRPr>
          </a:p>
        </p:txBody>
      </p:sp>
      <p:cxnSp>
        <p:nvCxnSpPr>
          <p:cNvPr id="299" name="Google Shape;299;p19"/>
          <p:cNvCxnSpPr>
            <a:stCxn id="298" idx="3"/>
          </p:cNvCxnSpPr>
          <p:nvPr/>
        </p:nvCxnSpPr>
        <p:spPr>
          <a:xfrm rot="10800000" flipH="1">
            <a:off x="2489990" y="2435544"/>
            <a:ext cx="885000" cy="1800"/>
          </a:xfrm>
          <a:prstGeom prst="straightConnector1">
            <a:avLst/>
          </a:prstGeom>
          <a:noFill/>
          <a:ln w="19050" cap="flat" cmpd="sng">
            <a:solidFill>
              <a:schemeClr val="dk1"/>
            </a:solidFill>
            <a:prstDash val="solid"/>
            <a:miter lim="800000"/>
            <a:headEnd type="none" w="sm" len="sm"/>
            <a:tailEnd type="triangle" w="med" len="med"/>
          </a:ln>
        </p:spPr>
      </p:cxnSp>
      <p:sp>
        <p:nvSpPr>
          <p:cNvPr id="300" name="Google Shape;300;p19"/>
          <p:cNvSpPr/>
          <p:nvPr/>
        </p:nvSpPr>
        <p:spPr>
          <a:xfrm>
            <a:off x="2957416" y="2620224"/>
            <a:ext cx="365760" cy="3454523"/>
          </a:xfrm>
          <a:prstGeom prst="downArrow">
            <a:avLst>
              <a:gd name="adj1" fmla="val 26271"/>
              <a:gd name="adj2" fmla="val 50000"/>
            </a:avLst>
          </a:prstGeom>
          <a:no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9"/>
          <p:cNvSpPr/>
          <p:nvPr/>
        </p:nvSpPr>
        <p:spPr>
          <a:xfrm rot="10800000">
            <a:off x="5371936" y="2252678"/>
            <a:ext cx="365760" cy="3454523"/>
          </a:xfrm>
          <a:prstGeom prst="downArrow">
            <a:avLst>
              <a:gd name="adj1" fmla="val 26271"/>
              <a:gd name="adj2" fmla="val 50000"/>
            </a:avLst>
          </a:prstGeom>
          <a:no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2" name="Google Shape;302;p19"/>
          <p:cNvCxnSpPr/>
          <p:nvPr/>
        </p:nvCxnSpPr>
        <p:spPr>
          <a:xfrm rot="10800000" flipH="1">
            <a:off x="5320145" y="5923299"/>
            <a:ext cx="884977" cy="1786"/>
          </a:xfrm>
          <a:prstGeom prst="straightConnector1">
            <a:avLst/>
          </a:prstGeom>
          <a:noFill/>
          <a:ln w="19050" cap="flat" cmpd="sng">
            <a:solidFill>
              <a:schemeClr val="dk1"/>
            </a:solidFill>
            <a:prstDash val="solid"/>
            <a:miter lim="800000"/>
            <a:headEnd type="none" w="sm" len="sm"/>
            <a:tailEnd type="triangle" w="med" len="med"/>
          </a:ln>
        </p:spPr>
      </p:cxnSp>
      <p:sp>
        <p:nvSpPr>
          <p:cNvPr id="303" name="Google Shape;303;p19"/>
          <p:cNvSpPr txBox="1"/>
          <p:nvPr/>
        </p:nvSpPr>
        <p:spPr>
          <a:xfrm>
            <a:off x="6194460" y="5738633"/>
            <a:ext cx="1268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Data output</a:t>
            </a:r>
            <a:endParaRPr sz="1800">
              <a:solidFill>
                <a:schemeClr val="dk1"/>
              </a:solidFill>
              <a:latin typeface="Times New Roman"/>
              <a:ea typeface="Times New Roman"/>
              <a:cs typeface="Times New Roman"/>
              <a:sym typeface="Times New Roman"/>
            </a:endParaRPr>
          </a:p>
        </p:txBody>
      </p:sp>
      <p:sp>
        <p:nvSpPr>
          <p:cNvPr id="304" name="Google Shape;304;p19"/>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305" name="Google Shape;305;p19"/>
          <p:cNvSpPr txBox="1"/>
          <p:nvPr/>
        </p:nvSpPr>
        <p:spPr>
          <a:xfrm>
            <a:off x="1907177" y="3918857"/>
            <a:ext cx="11338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Increasing</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Addr</a:t>
            </a:r>
            <a:endParaRPr sz="1800">
              <a:solidFill>
                <a:schemeClr val="dk1"/>
              </a:solidFill>
              <a:latin typeface="Calibri"/>
              <a:ea typeface="Calibri"/>
              <a:cs typeface="Calibri"/>
              <a:sym typeface="Calibri"/>
            </a:endParaRPr>
          </a:p>
        </p:txBody>
      </p:sp>
      <p:sp>
        <p:nvSpPr>
          <p:cNvPr id="306" name="Google Shape;306;p19"/>
          <p:cNvSpPr txBox="1"/>
          <p:nvPr/>
        </p:nvSpPr>
        <p:spPr>
          <a:xfrm>
            <a:off x="5638203" y="3441657"/>
            <a:ext cx="121719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Decreasing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Addr</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0"/>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Practice time</a:t>
            </a:r>
            <a:endParaRPr/>
          </a:p>
        </p:txBody>
      </p:sp>
      <p:sp>
        <p:nvSpPr>
          <p:cNvPr id="312" name="Google Shape;312;p20"/>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latin typeface="Times New Roman"/>
                <a:ea typeface="Times New Roman"/>
                <a:cs typeface="Times New Roman"/>
                <a:sym typeface="Times New Roman"/>
              </a:rPr>
              <a:t>Channel tester:</a:t>
            </a:r>
            <a:endParaRPr/>
          </a:p>
          <a:p>
            <a:pPr marL="685800" lvl="1" indent="-114300" algn="l" rtl="0">
              <a:lnSpc>
                <a:spcPct val="90000"/>
              </a:lnSpc>
              <a:spcBef>
                <a:spcPts val="500"/>
              </a:spcBef>
              <a:spcAft>
                <a:spcPts val="0"/>
              </a:spcAft>
              <a:buClr>
                <a:schemeClr val="dk1"/>
              </a:buClr>
              <a:buSzPts val="1800"/>
              <a:buNone/>
            </a:pPr>
            <a:endParaRPr>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a:latin typeface="Times New Roman"/>
              <a:ea typeface="Times New Roman"/>
              <a:cs typeface="Times New Roman"/>
              <a:sym typeface="Times New Roman"/>
            </a:endParaRPr>
          </a:p>
        </p:txBody>
      </p:sp>
      <p:sp>
        <p:nvSpPr>
          <p:cNvPr id="313" name="Google Shape;313;p20"/>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314" name="Google Shape;314;p20"/>
          <p:cNvPicPr preferRelativeResize="0"/>
          <p:nvPr/>
        </p:nvPicPr>
        <p:blipFill rotWithShape="1">
          <a:blip r:embed="rId3">
            <a:alphaModFix/>
          </a:blip>
          <a:srcRect/>
          <a:stretch/>
        </p:blipFill>
        <p:spPr>
          <a:xfrm>
            <a:off x="2931566" y="1252152"/>
            <a:ext cx="4702041" cy="1475238"/>
          </a:xfrm>
          <a:prstGeom prst="rect">
            <a:avLst/>
          </a:prstGeom>
          <a:noFill/>
          <a:ln>
            <a:noFill/>
          </a:ln>
        </p:spPr>
      </p:pic>
      <p:pic>
        <p:nvPicPr>
          <p:cNvPr id="315" name="Google Shape;315;p20"/>
          <p:cNvPicPr preferRelativeResize="0"/>
          <p:nvPr/>
        </p:nvPicPr>
        <p:blipFill rotWithShape="1">
          <a:blip r:embed="rId4">
            <a:alphaModFix/>
          </a:blip>
          <a:srcRect/>
          <a:stretch/>
        </p:blipFill>
        <p:spPr>
          <a:xfrm>
            <a:off x="477795" y="2822985"/>
            <a:ext cx="4411362" cy="2654782"/>
          </a:xfrm>
          <a:prstGeom prst="rect">
            <a:avLst/>
          </a:prstGeom>
          <a:noFill/>
          <a:ln>
            <a:noFill/>
          </a:ln>
        </p:spPr>
      </p:pic>
      <p:pic>
        <p:nvPicPr>
          <p:cNvPr id="316" name="Google Shape;316;p20"/>
          <p:cNvPicPr preferRelativeResize="0"/>
          <p:nvPr/>
        </p:nvPicPr>
        <p:blipFill rotWithShape="1">
          <a:blip r:embed="rId5">
            <a:alphaModFix/>
          </a:blip>
          <a:srcRect/>
          <a:stretch/>
        </p:blipFill>
        <p:spPr>
          <a:xfrm>
            <a:off x="4952044" y="2822985"/>
            <a:ext cx="3780064" cy="1996264"/>
          </a:xfrm>
          <a:prstGeom prst="rect">
            <a:avLst/>
          </a:prstGeom>
          <a:noFill/>
          <a:ln>
            <a:noFill/>
          </a:ln>
        </p:spPr>
      </p:pic>
      <p:pic>
        <p:nvPicPr>
          <p:cNvPr id="317" name="Google Shape;317;p20"/>
          <p:cNvPicPr preferRelativeResize="0"/>
          <p:nvPr/>
        </p:nvPicPr>
        <p:blipFill rotWithShape="1">
          <a:blip r:embed="rId6">
            <a:alphaModFix/>
          </a:blip>
          <a:srcRect/>
          <a:stretch/>
        </p:blipFill>
        <p:spPr>
          <a:xfrm>
            <a:off x="4952044" y="4999645"/>
            <a:ext cx="1955590" cy="1442648"/>
          </a:xfrm>
          <a:prstGeom prst="rect">
            <a:avLst/>
          </a:prstGeom>
          <a:noFill/>
          <a:ln w="9525" cap="flat" cmpd="sng">
            <a:solidFill>
              <a:schemeClr val="dk1"/>
            </a:solidFill>
            <a:prstDash val="solid"/>
            <a:round/>
            <a:headEnd type="none" w="sm" len="sm"/>
            <a:tailEnd type="none" w="sm" len="sm"/>
          </a:ln>
        </p:spPr>
      </p:pic>
      <p:sp>
        <p:nvSpPr>
          <p:cNvPr id="318" name="Google Shape;318;p20"/>
          <p:cNvSpPr txBox="1"/>
          <p:nvPr/>
        </p:nvSpPr>
        <p:spPr>
          <a:xfrm>
            <a:off x="7431585" y="5551692"/>
            <a:ext cx="144623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Plugged design</a:t>
            </a:r>
            <a:endParaRPr sz="1600">
              <a:solidFill>
                <a:schemeClr val="dk1"/>
              </a:solidFill>
              <a:latin typeface="Times New Roman"/>
              <a:ea typeface="Times New Roman"/>
              <a:cs typeface="Times New Roman"/>
              <a:sym typeface="Times New Roman"/>
            </a:endParaRPr>
          </a:p>
        </p:txBody>
      </p:sp>
      <p:sp>
        <p:nvSpPr>
          <p:cNvPr id="319" name="Google Shape;319;p20"/>
          <p:cNvSpPr/>
          <p:nvPr/>
        </p:nvSpPr>
        <p:spPr>
          <a:xfrm rot="10800000">
            <a:off x="6970521" y="5643305"/>
            <a:ext cx="436891" cy="155328"/>
          </a:xfrm>
          <a:prstGeom prst="rightArrow">
            <a:avLst>
              <a:gd name="adj1" fmla="val 50000"/>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20"/>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Practice time</a:t>
            </a:r>
            <a:endParaRPr/>
          </a:p>
        </p:txBody>
      </p:sp>
      <p:sp>
        <p:nvSpPr>
          <p:cNvPr id="326" name="Google Shape;326;p21"/>
          <p:cNvSpPr txBox="1">
            <a:spLocks noGrp="1"/>
          </p:cNvSpPr>
          <p:nvPr>
            <p:ph type="body" idx="1"/>
          </p:nvPr>
        </p:nvSpPr>
        <p:spPr>
          <a:xfrm>
            <a:off x="477795" y="1252152"/>
            <a:ext cx="4094205" cy="50945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latin typeface="Times New Roman"/>
                <a:ea typeface="Times New Roman"/>
                <a:cs typeface="Times New Roman"/>
                <a:sym typeface="Times New Roman"/>
              </a:rPr>
              <a:t>Inferred dual port Block RAM:</a:t>
            </a:r>
            <a:endParaRPr/>
          </a:p>
          <a:p>
            <a:pPr marL="228600" lvl="0" indent="-101600" algn="l" rtl="0">
              <a:lnSpc>
                <a:spcPct val="90000"/>
              </a:lnSpc>
              <a:spcBef>
                <a:spcPts val="1000"/>
              </a:spcBef>
              <a:spcAft>
                <a:spcPts val="0"/>
              </a:spcAft>
              <a:buClr>
                <a:schemeClr val="dk1"/>
              </a:buClr>
              <a:buSzPts val="2000"/>
              <a:buNone/>
            </a:pPr>
            <a:endParaRPr>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a:latin typeface="Times New Roman"/>
              <a:ea typeface="Times New Roman"/>
              <a:cs typeface="Times New Roman"/>
              <a:sym typeface="Times New Roman"/>
            </a:endParaRPr>
          </a:p>
        </p:txBody>
      </p:sp>
      <p:sp>
        <p:nvSpPr>
          <p:cNvPr id="327" name="Google Shape;327;p21"/>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328" name="Google Shape;328;p21"/>
          <p:cNvPicPr preferRelativeResize="0"/>
          <p:nvPr/>
        </p:nvPicPr>
        <p:blipFill rotWithShape="1">
          <a:blip r:embed="rId3">
            <a:alphaModFix/>
          </a:blip>
          <a:srcRect/>
          <a:stretch/>
        </p:blipFill>
        <p:spPr>
          <a:xfrm>
            <a:off x="897132" y="1764414"/>
            <a:ext cx="3797332" cy="4582284"/>
          </a:xfrm>
          <a:prstGeom prst="rect">
            <a:avLst/>
          </a:prstGeom>
          <a:noFill/>
          <a:ln>
            <a:noFill/>
          </a:ln>
        </p:spPr>
      </p:pic>
      <p:sp>
        <p:nvSpPr>
          <p:cNvPr id="329" name="Google Shape;329;p21"/>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330" name="Google Shape;330;p21"/>
          <p:cNvSpPr txBox="1"/>
          <p:nvPr/>
        </p:nvSpPr>
        <p:spPr>
          <a:xfrm>
            <a:off x="4694464" y="1252152"/>
            <a:ext cx="4234522" cy="5094546"/>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dirty="0">
                <a:solidFill>
                  <a:schemeClr val="dk1"/>
                </a:solidFill>
                <a:latin typeface="Times New Roman"/>
                <a:ea typeface="Times New Roman"/>
                <a:cs typeface="Times New Roman"/>
                <a:sym typeface="Times New Roman"/>
              </a:rPr>
              <a:t>Tips</a:t>
            </a:r>
            <a:endParaRPr dirty="0"/>
          </a:p>
          <a:p>
            <a:pPr marL="685800" marR="0" lvl="1" indent="-228600" algn="l" rtl="0">
              <a:lnSpc>
                <a:spcPct val="90000"/>
              </a:lnSpc>
              <a:spcBef>
                <a:spcPts val="500"/>
              </a:spcBef>
              <a:spcAft>
                <a:spcPts val="0"/>
              </a:spcAft>
              <a:buClr>
                <a:schemeClr val="dk1"/>
              </a:buClr>
              <a:buSzPts val="1800"/>
              <a:buFont typeface="Calibri"/>
              <a:buChar char="˗"/>
            </a:pPr>
            <a:r>
              <a:rPr lang="en-US" sz="1800" b="0" i="0" u="none" strike="noStrike" cap="none" dirty="0">
                <a:solidFill>
                  <a:schemeClr val="dk1"/>
                </a:solidFill>
                <a:latin typeface="Times New Roman"/>
                <a:ea typeface="Times New Roman"/>
                <a:cs typeface="Times New Roman"/>
                <a:sym typeface="Times New Roman"/>
              </a:rPr>
              <a:t>Generate template memory file</a:t>
            </a:r>
            <a:endParaRPr dirty="0"/>
          </a:p>
          <a:p>
            <a:pPr marL="685800" marR="0" lvl="1" indent="-228600" algn="l" rtl="0">
              <a:lnSpc>
                <a:spcPct val="90000"/>
              </a:lnSpc>
              <a:spcBef>
                <a:spcPts val="500"/>
              </a:spcBef>
              <a:spcAft>
                <a:spcPts val="0"/>
              </a:spcAft>
              <a:buClr>
                <a:schemeClr val="dk1"/>
              </a:buClr>
              <a:buSzPts val="1800"/>
              <a:buFont typeface="Calibri"/>
              <a:buChar char="˗"/>
            </a:pPr>
            <a:r>
              <a:rPr lang="en-US" sz="1800" b="0" i="0" u="none" strike="noStrike" cap="none" dirty="0">
                <a:solidFill>
                  <a:schemeClr val="dk1"/>
                </a:solidFill>
                <a:latin typeface="Times New Roman"/>
                <a:ea typeface="Times New Roman"/>
                <a:cs typeface="Times New Roman"/>
                <a:sym typeface="Times New Roman"/>
              </a:rPr>
              <a:t>Quartus </a:t>
            </a:r>
            <a:r>
              <a:rPr lang="en-US" sz="1800" b="0" i="0" u="none" strike="noStrike" cap="none" dirty="0">
                <a:solidFill>
                  <a:schemeClr val="dk1"/>
                </a:solidFill>
                <a:latin typeface="Times New Roman"/>
                <a:ea typeface="Times New Roman"/>
                <a:cs typeface="Times New Roman"/>
                <a:sym typeface="Wingdings" panose="05000000000000000000" pitchFamily="2" charset="2"/>
              </a:rPr>
              <a:t></a:t>
            </a:r>
            <a:r>
              <a:rPr lang="en-US" sz="1800" b="0" i="0" u="none" strike="noStrike" cap="none" dirty="0">
                <a:solidFill>
                  <a:schemeClr val="dk1"/>
                </a:solidFill>
                <a:latin typeface="Times New Roman"/>
                <a:ea typeface="Times New Roman"/>
                <a:cs typeface="Times New Roman"/>
                <a:sym typeface="Times New Roman"/>
              </a:rPr>
              <a:t> File </a:t>
            </a:r>
            <a:r>
              <a:rPr lang="en-US" sz="1800" b="0" i="0" u="none" strike="noStrike" cap="none" dirty="0">
                <a:solidFill>
                  <a:schemeClr val="dk1"/>
                </a:solidFill>
                <a:latin typeface="Times New Roman"/>
                <a:ea typeface="Times New Roman"/>
                <a:cs typeface="Times New Roman"/>
                <a:sym typeface="Wingdings" panose="05000000000000000000" pitchFamily="2" charset="2"/>
              </a:rPr>
              <a:t></a:t>
            </a:r>
            <a:r>
              <a:rPr lang="en-US" sz="1800" b="0" i="0" u="none" strike="noStrike" cap="none" dirty="0">
                <a:solidFill>
                  <a:schemeClr val="dk1"/>
                </a:solidFill>
                <a:latin typeface="Times New Roman"/>
                <a:ea typeface="Times New Roman"/>
                <a:cs typeface="Times New Roman"/>
                <a:sym typeface="Times New Roman"/>
              </a:rPr>
              <a:t> New file </a:t>
            </a:r>
            <a:r>
              <a:rPr lang="en-US" sz="1800" b="0" i="0" u="none" strike="noStrike" cap="none" dirty="0">
                <a:solidFill>
                  <a:schemeClr val="dk1"/>
                </a:solidFill>
                <a:latin typeface="Times New Roman"/>
                <a:ea typeface="Times New Roman"/>
                <a:cs typeface="Times New Roman"/>
                <a:sym typeface="Wingdings" panose="05000000000000000000" pitchFamily="2" charset="2"/>
              </a:rPr>
              <a:t></a:t>
            </a:r>
            <a:r>
              <a:rPr lang="en-US" sz="1800" b="0" i="0" u="none" strike="noStrike" cap="none" dirty="0">
                <a:solidFill>
                  <a:schemeClr val="dk1"/>
                </a:solidFill>
                <a:latin typeface="Times New Roman"/>
                <a:ea typeface="Times New Roman"/>
                <a:cs typeface="Times New Roman"/>
                <a:sym typeface="Times New Roman"/>
              </a:rPr>
              <a:t> Verilog HDL file</a:t>
            </a:r>
            <a:endParaRPr dirty="0"/>
          </a:p>
          <a:p>
            <a:pPr marL="685800" marR="0" lvl="1" indent="-114300" algn="l" rtl="0">
              <a:lnSpc>
                <a:spcPct val="90000"/>
              </a:lnSpc>
              <a:spcBef>
                <a:spcPts val="500"/>
              </a:spcBef>
              <a:spcAft>
                <a:spcPts val="0"/>
              </a:spcAft>
              <a:buClr>
                <a:schemeClr val="dk1"/>
              </a:buClr>
              <a:buSzPts val="1800"/>
              <a:buFont typeface="Calibri"/>
              <a:buNone/>
            </a:pPr>
            <a:endParaRPr sz="1800" b="0" i="0" u="none" strike="noStrike" cap="none" dirty="0">
              <a:solidFill>
                <a:schemeClr val="dk1"/>
              </a:solidFill>
              <a:latin typeface="Times New Roman"/>
              <a:ea typeface="Times New Roman"/>
              <a:cs typeface="Times New Roman"/>
              <a:sym typeface="Times New Roman"/>
            </a:endParaRPr>
          </a:p>
          <a:p>
            <a:pPr marL="685800" marR="0" lvl="1" indent="-114300" algn="l" rtl="0">
              <a:lnSpc>
                <a:spcPct val="90000"/>
              </a:lnSpc>
              <a:spcBef>
                <a:spcPts val="500"/>
              </a:spcBef>
              <a:spcAft>
                <a:spcPts val="0"/>
              </a:spcAft>
              <a:buClr>
                <a:schemeClr val="dk1"/>
              </a:buClr>
              <a:buSzPts val="1800"/>
              <a:buFont typeface="Calibri"/>
              <a:buNone/>
            </a:pPr>
            <a:endParaRPr sz="1800" b="0" i="0" u="none" strike="noStrike" cap="none" dirty="0">
              <a:solidFill>
                <a:schemeClr val="dk1"/>
              </a:solidFill>
              <a:latin typeface="Times New Roman"/>
              <a:ea typeface="Times New Roman"/>
              <a:cs typeface="Times New Roman"/>
              <a:sym typeface="Times New Roman"/>
            </a:endParaRPr>
          </a:p>
          <a:p>
            <a:pPr marL="685800" marR="0" lvl="1" indent="-228600" algn="l" rtl="0">
              <a:lnSpc>
                <a:spcPct val="90000"/>
              </a:lnSpc>
              <a:spcBef>
                <a:spcPts val="500"/>
              </a:spcBef>
              <a:spcAft>
                <a:spcPts val="0"/>
              </a:spcAft>
              <a:buClr>
                <a:schemeClr val="dk1"/>
              </a:buClr>
              <a:buSzPts val="1800"/>
              <a:buFont typeface="Calibri"/>
              <a:buChar char="˗"/>
            </a:pPr>
            <a:r>
              <a:rPr lang="en-US" sz="1800" b="0" i="0" u="none" strike="noStrike" cap="none" dirty="0">
                <a:solidFill>
                  <a:schemeClr val="dk1"/>
                </a:solidFill>
                <a:latin typeface="Times New Roman"/>
                <a:ea typeface="Times New Roman"/>
                <a:cs typeface="Times New Roman"/>
                <a:sym typeface="Times New Roman"/>
              </a:rPr>
              <a:t>Insert template</a:t>
            </a:r>
            <a:endParaRPr dirty="0"/>
          </a:p>
          <a:p>
            <a:pPr marL="1143000" marR="0" lvl="2" indent="-228600" algn="l" rtl="0">
              <a:lnSpc>
                <a:spcPct val="90000"/>
              </a:lnSpc>
              <a:spcBef>
                <a:spcPts val="500"/>
              </a:spcBef>
              <a:spcAft>
                <a:spcPts val="0"/>
              </a:spcAft>
              <a:buClr>
                <a:schemeClr val="dk1"/>
              </a:buClr>
              <a:buSzPts val="1600"/>
              <a:buFont typeface="Calibri"/>
              <a:buChar char="˗"/>
            </a:pPr>
            <a:r>
              <a:rPr lang="en-US" sz="1600" b="0" i="0" u="none" strike="noStrike" cap="none" dirty="0">
                <a:solidFill>
                  <a:schemeClr val="dk1"/>
                </a:solidFill>
                <a:latin typeface="Times New Roman"/>
                <a:ea typeface="Times New Roman"/>
                <a:cs typeface="Times New Roman"/>
                <a:sym typeface="Times New Roman"/>
              </a:rPr>
              <a:t>Verilog HDL</a:t>
            </a:r>
            <a:endParaRPr dirty="0"/>
          </a:p>
          <a:p>
            <a:pPr marL="1600200" marR="0" lvl="3" indent="-228600" algn="l" rtl="0">
              <a:lnSpc>
                <a:spcPct val="90000"/>
              </a:lnSpc>
              <a:spcBef>
                <a:spcPts val="500"/>
              </a:spcBef>
              <a:spcAft>
                <a:spcPts val="0"/>
              </a:spcAft>
              <a:buClr>
                <a:schemeClr val="dk1"/>
              </a:buClr>
              <a:buSzPts val="1400"/>
              <a:buFont typeface="Calibri"/>
              <a:buChar char="˗"/>
            </a:pPr>
            <a:r>
              <a:rPr lang="en-US" sz="1400" b="0" i="0" u="none" strike="noStrike" cap="none" dirty="0">
                <a:solidFill>
                  <a:schemeClr val="dk1"/>
                </a:solidFill>
                <a:latin typeface="Times New Roman"/>
                <a:ea typeface="Times New Roman"/>
                <a:cs typeface="Times New Roman"/>
                <a:sym typeface="Times New Roman"/>
              </a:rPr>
              <a:t>There are lots of template to use</a:t>
            </a:r>
            <a:endParaRPr dirty="0"/>
          </a:p>
          <a:p>
            <a:pPr marL="1600200" marR="0" lvl="3" indent="-228600" algn="l" rtl="0">
              <a:lnSpc>
                <a:spcPct val="90000"/>
              </a:lnSpc>
              <a:spcBef>
                <a:spcPts val="500"/>
              </a:spcBef>
              <a:spcAft>
                <a:spcPts val="0"/>
              </a:spcAft>
              <a:buClr>
                <a:schemeClr val="dk1"/>
              </a:buClr>
              <a:buSzPts val="1400"/>
              <a:buFont typeface="Calibri"/>
              <a:buChar char="˗"/>
            </a:pPr>
            <a:r>
              <a:rPr lang="en-US" sz="1400" b="0" i="0" u="none" strike="noStrike" cap="none" dirty="0">
                <a:solidFill>
                  <a:schemeClr val="dk1"/>
                </a:solidFill>
                <a:latin typeface="Times New Roman"/>
                <a:ea typeface="Times New Roman"/>
                <a:cs typeface="Times New Roman"/>
                <a:sym typeface="Times New Roman"/>
              </a:rPr>
              <a:t>Select the RAM by your own</a:t>
            </a:r>
            <a:endParaRPr dirty="0"/>
          </a:p>
          <a:p>
            <a:pPr marL="685800" marR="0" lvl="1" indent="-114300" algn="l" rtl="0">
              <a:lnSpc>
                <a:spcPct val="90000"/>
              </a:lnSpc>
              <a:spcBef>
                <a:spcPts val="500"/>
              </a:spcBef>
              <a:spcAft>
                <a:spcPts val="0"/>
              </a:spcAft>
              <a:buClr>
                <a:schemeClr val="dk1"/>
              </a:buClr>
              <a:buSzPts val="1800"/>
              <a:buFont typeface="Calibri"/>
              <a:buNone/>
            </a:pPr>
            <a:endParaRPr sz="1800" b="0" i="0" u="none" strike="noStrike" cap="none" dirty="0">
              <a:solidFill>
                <a:schemeClr val="dk1"/>
              </a:solidFill>
              <a:latin typeface="Times New Roman"/>
              <a:ea typeface="Times New Roman"/>
              <a:cs typeface="Times New Roman"/>
              <a:sym typeface="Times New Roman"/>
            </a:endParaRPr>
          </a:p>
          <a:p>
            <a:pPr marL="228600" marR="0" lvl="0" indent="-101600" algn="l" rtl="0">
              <a:lnSpc>
                <a:spcPct val="90000"/>
              </a:lnSpc>
              <a:spcBef>
                <a:spcPts val="1000"/>
              </a:spcBef>
              <a:spcAft>
                <a:spcPts val="0"/>
              </a:spcAft>
              <a:buClr>
                <a:schemeClr val="dk1"/>
              </a:buClr>
              <a:buSzPts val="2000"/>
              <a:buFont typeface="Arial"/>
              <a:buNone/>
            </a:pPr>
            <a:endParaRPr sz="2000" dirty="0">
              <a:solidFill>
                <a:schemeClr val="dk1"/>
              </a:solidFill>
              <a:latin typeface="Times New Roman"/>
              <a:ea typeface="Times New Roman"/>
              <a:cs typeface="Times New Roman"/>
              <a:sym typeface="Times New Roman"/>
            </a:endParaRPr>
          </a:p>
        </p:txBody>
      </p:sp>
      <p:pic>
        <p:nvPicPr>
          <p:cNvPr id="331" name="Google Shape;331;p21"/>
          <p:cNvPicPr preferRelativeResize="0"/>
          <p:nvPr/>
        </p:nvPicPr>
        <p:blipFill rotWithShape="1">
          <a:blip r:embed="rId4">
            <a:alphaModFix/>
          </a:blip>
          <a:srcRect/>
          <a:stretch/>
        </p:blipFill>
        <p:spPr>
          <a:xfrm>
            <a:off x="4816927" y="2469571"/>
            <a:ext cx="4112059" cy="483179"/>
          </a:xfrm>
          <a:prstGeom prst="rect">
            <a:avLst/>
          </a:prstGeom>
          <a:noFill/>
          <a:ln>
            <a:noFill/>
          </a:ln>
        </p:spPr>
      </p:pic>
      <p:sp>
        <p:nvSpPr>
          <p:cNvPr id="332" name="Google Shape;332;p21"/>
          <p:cNvSpPr/>
          <p:nvPr/>
        </p:nvSpPr>
        <p:spPr>
          <a:xfrm>
            <a:off x="7105650" y="2686050"/>
            <a:ext cx="285750" cy="2667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2"/>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Times New Roman"/>
                <a:ea typeface="Times New Roman"/>
                <a:cs typeface="Times New Roman"/>
                <a:sym typeface="Times New Roman"/>
              </a:rPr>
              <a:t>1. Download sample code:</a:t>
            </a:r>
            <a:endParaRPr dirty="0"/>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r>
              <a:rPr lang="en-US" dirty="0">
                <a:latin typeface="Times New Roman"/>
                <a:ea typeface="Times New Roman"/>
                <a:cs typeface="Times New Roman"/>
                <a:sym typeface="Times New Roman"/>
              </a:rPr>
              <a:t>2. Generate pattern from </a:t>
            </a:r>
            <a:r>
              <a:rPr lang="en-US" dirty="0" err="1">
                <a:solidFill>
                  <a:srgbClr val="FF0000"/>
                </a:solidFill>
                <a:latin typeface="Times New Roman"/>
                <a:ea typeface="Times New Roman"/>
                <a:cs typeface="Times New Roman"/>
                <a:sym typeface="Times New Roman"/>
              </a:rPr>
              <a:t>bram_wrapper.m</a:t>
            </a:r>
            <a:r>
              <a:rPr lang="en-US" dirty="0">
                <a:latin typeface="Times New Roman"/>
                <a:ea typeface="Times New Roman"/>
                <a:cs typeface="Times New Roman"/>
                <a:sym typeface="Times New Roman"/>
              </a:rPr>
              <a:t> (done)</a:t>
            </a:r>
            <a:endParaRPr dirty="0"/>
          </a:p>
          <a:p>
            <a:pPr marL="0" lvl="0" indent="0" algn="l" rtl="0">
              <a:lnSpc>
                <a:spcPct val="90000"/>
              </a:lnSpc>
              <a:spcBef>
                <a:spcPts val="1000"/>
              </a:spcBef>
              <a:spcAft>
                <a:spcPts val="0"/>
              </a:spcAft>
              <a:buClr>
                <a:schemeClr val="dk1"/>
              </a:buClr>
              <a:buSzPts val="2000"/>
              <a:buNone/>
            </a:pPr>
            <a:r>
              <a:rPr lang="en-US" dirty="0">
                <a:latin typeface="Times New Roman"/>
                <a:ea typeface="Times New Roman"/>
                <a:cs typeface="Times New Roman"/>
                <a:sym typeface="Times New Roman"/>
              </a:rPr>
              <a:t>3. Check design</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Only need </a:t>
            </a:r>
            <a:r>
              <a:rPr lang="en-US" dirty="0" err="1">
                <a:latin typeface="Times New Roman"/>
                <a:ea typeface="Times New Roman"/>
                <a:cs typeface="Times New Roman"/>
                <a:sym typeface="Times New Roman"/>
              </a:rPr>
              <a:t>bram_wrapper.v</a:t>
            </a:r>
            <a:r>
              <a:rPr lang="en-US" dirty="0">
                <a:latin typeface="Times New Roman"/>
                <a:ea typeface="Times New Roman"/>
                <a:cs typeface="Times New Roman"/>
                <a:sym typeface="Times New Roman"/>
              </a:rPr>
              <a:t> in.dat out.dat </a:t>
            </a:r>
            <a:r>
              <a:rPr lang="en-US" dirty="0" err="1">
                <a:latin typeface="Times New Roman"/>
                <a:ea typeface="Times New Roman"/>
                <a:cs typeface="Times New Roman"/>
                <a:sym typeface="Times New Roman"/>
              </a:rPr>
              <a:t>tb_bram.v</a:t>
            </a:r>
            <a:r>
              <a:rPr lang="en-US" dirty="0">
                <a:latin typeface="Times New Roman"/>
                <a:ea typeface="Times New Roman"/>
                <a:cs typeface="Times New Roman"/>
                <a:sym typeface="Times New Roman"/>
              </a:rPr>
              <a:t> for simulation</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Source file: </a:t>
            </a:r>
            <a:r>
              <a:rPr lang="en-US" dirty="0">
                <a:solidFill>
                  <a:srgbClr val="FF0000"/>
                </a:solidFill>
                <a:latin typeface="Times New Roman"/>
                <a:ea typeface="Times New Roman"/>
                <a:cs typeface="Times New Roman"/>
                <a:sym typeface="Times New Roman"/>
              </a:rPr>
              <a:t>source /cad/</a:t>
            </a:r>
            <a:r>
              <a:rPr lang="en-US" dirty="0" err="1">
                <a:solidFill>
                  <a:srgbClr val="FF0000"/>
                </a:solidFill>
                <a:latin typeface="Times New Roman"/>
                <a:ea typeface="Times New Roman"/>
                <a:cs typeface="Times New Roman"/>
                <a:sym typeface="Times New Roman"/>
              </a:rPr>
              <a:t>source.cshrc</a:t>
            </a:r>
            <a:endParaRPr dirty="0">
              <a:solidFill>
                <a:srgbClr val="FF0000"/>
              </a:solidFill>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For design: </a:t>
            </a:r>
            <a:r>
              <a:rPr lang="en-US" dirty="0" err="1">
                <a:solidFill>
                  <a:srgbClr val="FF0000"/>
                </a:solidFill>
                <a:latin typeface="Times New Roman"/>
                <a:ea typeface="Times New Roman"/>
                <a:cs typeface="Times New Roman"/>
                <a:sym typeface="Times New Roman"/>
              </a:rPr>
              <a:t>ncverilog</a:t>
            </a:r>
            <a:r>
              <a:rPr lang="en-US" dirty="0">
                <a:solidFill>
                  <a:srgbClr val="FF0000"/>
                </a:solidFill>
                <a:latin typeface="Times New Roman"/>
                <a:ea typeface="Times New Roman"/>
                <a:cs typeface="Times New Roman"/>
                <a:sym typeface="Times New Roman"/>
              </a:rPr>
              <a:t> </a:t>
            </a:r>
            <a:r>
              <a:rPr lang="en-US" dirty="0" err="1">
                <a:solidFill>
                  <a:srgbClr val="FF0000"/>
                </a:solidFill>
                <a:latin typeface="Times New Roman"/>
                <a:ea typeface="Times New Roman"/>
                <a:cs typeface="Times New Roman"/>
                <a:sym typeface="Times New Roman"/>
              </a:rPr>
              <a:t>tb_bram.v</a:t>
            </a:r>
            <a:r>
              <a:rPr lang="en-US" dirty="0">
                <a:solidFill>
                  <a:srgbClr val="FF0000"/>
                </a:solidFill>
                <a:latin typeface="Times New Roman"/>
                <a:ea typeface="Times New Roman"/>
                <a:cs typeface="Times New Roman"/>
                <a:sym typeface="Times New Roman"/>
              </a:rPr>
              <a:t> </a:t>
            </a:r>
            <a:r>
              <a:rPr lang="en-US" dirty="0" err="1">
                <a:solidFill>
                  <a:srgbClr val="FF0000"/>
                </a:solidFill>
                <a:latin typeface="Times New Roman"/>
                <a:ea typeface="Times New Roman"/>
                <a:cs typeface="Times New Roman"/>
                <a:sym typeface="Times New Roman"/>
              </a:rPr>
              <a:t>bram_wrapper.v</a:t>
            </a:r>
            <a:r>
              <a:rPr lang="en-US" dirty="0">
                <a:solidFill>
                  <a:srgbClr val="FF0000"/>
                </a:solidFill>
                <a:latin typeface="Times New Roman"/>
                <a:ea typeface="Times New Roman"/>
                <a:cs typeface="Times New Roman"/>
                <a:sym typeface="Times New Roman"/>
              </a:rPr>
              <a:t> +</a:t>
            </a:r>
            <a:r>
              <a:rPr lang="en-US" dirty="0" err="1">
                <a:solidFill>
                  <a:srgbClr val="FF0000"/>
                </a:solidFill>
                <a:latin typeface="Times New Roman"/>
                <a:ea typeface="Times New Roman"/>
                <a:cs typeface="Times New Roman"/>
                <a:sym typeface="Times New Roman"/>
              </a:rPr>
              <a:t>access+r</a:t>
            </a:r>
            <a:endParaRPr dirty="0">
              <a:solidFill>
                <a:srgbClr val="FF0000"/>
              </a:solidFill>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For RIFFA + design: </a:t>
            </a:r>
            <a:r>
              <a:rPr lang="en-US" dirty="0">
                <a:solidFill>
                  <a:srgbClr val="FF0000"/>
                </a:solidFill>
                <a:latin typeface="Times New Roman"/>
                <a:ea typeface="Times New Roman"/>
                <a:cs typeface="Times New Roman"/>
                <a:sym typeface="Times New Roman"/>
              </a:rPr>
              <a:t>source </a:t>
            </a:r>
            <a:r>
              <a:rPr lang="en-US" dirty="0" err="1">
                <a:solidFill>
                  <a:srgbClr val="FF0000"/>
                </a:solidFill>
                <a:latin typeface="Times New Roman"/>
                <a:ea typeface="Times New Roman"/>
                <a:cs typeface="Times New Roman"/>
                <a:sym typeface="Times New Roman"/>
              </a:rPr>
              <a:t>test_chnl</a:t>
            </a:r>
            <a:endParaRPr dirty="0">
              <a:solidFill>
                <a:srgbClr val="FF0000"/>
              </a:solidFill>
              <a:latin typeface="Times New Roman"/>
              <a:ea typeface="Times New Roman"/>
              <a:cs typeface="Times New Roman"/>
              <a:sym typeface="Times New Roman"/>
            </a:endParaRPr>
          </a:p>
        </p:txBody>
      </p:sp>
      <p:sp>
        <p:nvSpPr>
          <p:cNvPr id="338" name="Google Shape;338;p22"/>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Step-by-step guide - RTL simulation</a:t>
            </a:r>
            <a:endParaRPr>
              <a:latin typeface="Times New Roman"/>
              <a:ea typeface="Times New Roman"/>
              <a:cs typeface="Times New Roman"/>
              <a:sym typeface="Times New Roman"/>
            </a:endParaRPr>
          </a:p>
        </p:txBody>
      </p:sp>
      <p:sp>
        <p:nvSpPr>
          <p:cNvPr id="339" name="Google Shape;339;p22"/>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340" name="Google Shape;340;p22"/>
          <p:cNvGrpSpPr/>
          <p:nvPr/>
        </p:nvGrpSpPr>
        <p:grpSpPr>
          <a:xfrm>
            <a:off x="914114" y="1508271"/>
            <a:ext cx="3448328" cy="1631405"/>
            <a:chOff x="942689" y="1867459"/>
            <a:chExt cx="3448328" cy="1631405"/>
          </a:xfrm>
        </p:grpSpPr>
        <p:pic>
          <p:nvPicPr>
            <p:cNvPr id="341" name="Google Shape;341;p22"/>
            <p:cNvPicPr preferRelativeResize="0"/>
            <p:nvPr/>
          </p:nvPicPr>
          <p:blipFill rotWithShape="1">
            <a:blip r:embed="rId3">
              <a:alphaModFix/>
            </a:blip>
            <a:srcRect/>
            <a:stretch/>
          </p:blipFill>
          <p:spPr>
            <a:xfrm>
              <a:off x="1048325" y="2160105"/>
              <a:ext cx="1495634" cy="447737"/>
            </a:xfrm>
            <a:prstGeom prst="rect">
              <a:avLst/>
            </a:prstGeom>
            <a:noFill/>
            <a:ln>
              <a:noFill/>
            </a:ln>
          </p:spPr>
        </p:pic>
        <p:pic>
          <p:nvPicPr>
            <p:cNvPr id="342" name="Google Shape;342;p22"/>
            <p:cNvPicPr preferRelativeResize="0"/>
            <p:nvPr/>
          </p:nvPicPr>
          <p:blipFill rotWithShape="1">
            <a:blip r:embed="rId4">
              <a:alphaModFix/>
            </a:blip>
            <a:srcRect/>
            <a:stretch/>
          </p:blipFill>
          <p:spPr>
            <a:xfrm>
              <a:off x="3114489" y="2022283"/>
              <a:ext cx="1276528" cy="1476581"/>
            </a:xfrm>
            <a:prstGeom prst="rect">
              <a:avLst/>
            </a:prstGeom>
            <a:noFill/>
            <a:ln w="9525" cap="flat" cmpd="sng">
              <a:solidFill>
                <a:srgbClr val="FF0000"/>
              </a:solidFill>
              <a:prstDash val="solid"/>
              <a:round/>
              <a:headEnd type="none" w="sm" len="sm"/>
              <a:tailEnd type="none" w="sm" len="sm"/>
            </a:ln>
          </p:spPr>
        </p:pic>
        <p:sp>
          <p:nvSpPr>
            <p:cNvPr id="343" name="Google Shape;343;p22"/>
            <p:cNvSpPr/>
            <p:nvPr/>
          </p:nvSpPr>
          <p:spPr>
            <a:xfrm>
              <a:off x="1048325" y="2160105"/>
              <a:ext cx="930224" cy="223868"/>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44" name="Google Shape;344;p22"/>
            <p:cNvCxnSpPr/>
            <p:nvPr/>
          </p:nvCxnSpPr>
          <p:spPr>
            <a:xfrm>
              <a:off x="1978549" y="2383973"/>
              <a:ext cx="1135940" cy="1114891"/>
            </a:xfrm>
            <a:prstGeom prst="straightConnector1">
              <a:avLst/>
            </a:prstGeom>
            <a:noFill/>
            <a:ln w="9525" cap="flat" cmpd="sng">
              <a:solidFill>
                <a:srgbClr val="FF0000"/>
              </a:solidFill>
              <a:prstDash val="solid"/>
              <a:miter lim="800000"/>
              <a:headEnd type="none" w="sm" len="sm"/>
              <a:tailEnd type="triangle" w="med" len="med"/>
            </a:ln>
          </p:spPr>
        </p:cxnSp>
        <p:cxnSp>
          <p:nvCxnSpPr>
            <p:cNvPr id="345" name="Google Shape;345;p22"/>
            <p:cNvCxnSpPr/>
            <p:nvPr/>
          </p:nvCxnSpPr>
          <p:spPr>
            <a:xfrm rot="10800000" flipH="1">
              <a:off x="1978549" y="2021347"/>
              <a:ext cx="1135940" cy="138758"/>
            </a:xfrm>
            <a:prstGeom prst="straightConnector1">
              <a:avLst/>
            </a:prstGeom>
            <a:noFill/>
            <a:ln w="9525" cap="flat" cmpd="sng">
              <a:solidFill>
                <a:srgbClr val="FF0000"/>
              </a:solidFill>
              <a:prstDash val="solid"/>
              <a:miter lim="800000"/>
              <a:headEnd type="none" w="sm" len="sm"/>
              <a:tailEnd type="triangle" w="med" len="med"/>
            </a:ln>
          </p:spPr>
        </p:cxnSp>
        <p:sp>
          <p:nvSpPr>
            <p:cNvPr id="346" name="Google Shape;346;p22"/>
            <p:cNvSpPr txBox="1"/>
            <p:nvPr/>
          </p:nvSpPr>
          <p:spPr>
            <a:xfrm>
              <a:off x="942689" y="1867459"/>
              <a:ext cx="89800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Practice 1</a:t>
              </a:r>
              <a:endParaRPr sz="1400">
                <a:solidFill>
                  <a:schemeClr val="dk1"/>
                </a:solidFill>
                <a:latin typeface="Times New Roman"/>
                <a:ea typeface="Times New Roman"/>
                <a:cs typeface="Times New Roman"/>
                <a:sym typeface="Times New Roman"/>
              </a:endParaRPr>
            </a:p>
          </p:txBody>
        </p:sp>
      </p:grpSp>
      <p:sp>
        <p:nvSpPr>
          <p:cNvPr id="347" name="Google Shape;347;p22"/>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2021/07/30</a:t>
            </a:r>
            <a:endParaRPr dirty="0"/>
          </a:p>
        </p:txBody>
      </p:sp>
      <p:pic>
        <p:nvPicPr>
          <p:cNvPr id="348" name="Google Shape;348;p22"/>
          <p:cNvPicPr preferRelativeResize="0"/>
          <p:nvPr/>
        </p:nvPicPr>
        <p:blipFill rotWithShape="1">
          <a:blip r:embed="rId5">
            <a:alphaModFix/>
          </a:blip>
          <a:srcRect/>
          <a:stretch/>
        </p:blipFill>
        <p:spPr>
          <a:xfrm>
            <a:off x="2390164" y="5291235"/>
            <a:ext cx="3686197" cy="14672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3"/>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 - FPGA simulation</a:t>
            </a:r>
            <a:endParaRPr dirty="0">
              <a:latin typeface="Times New Roman"/>
              <a:ea typeface="Times New Roman"/>
              <a:cs typeface="Times New Roman"/>
              <a:sym typeface="Times New Roman"/>
            </a:endParaRPr>
          </a:p>
        </p:txBody>
      </p:sp>
      <p:sp>
        <p:nvSpPr>
          <p:cNvPr id="354" name="Google Shape;354;p23"/>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a:pPr>
            <a:r>
              <a:rPr lang="en-US" dirty="0">
                <a:latin typeface="Times New Roman"/>
                <a:ea typeface="Times New Roman"/>
                <a:cs typeface="Times New Roman"/>
                <a:sym typeface="Times New Roman"/>
              </a:rPr>
              <a:t>Open Quartus II </a:t>
            </a:r>
            <a:r>
              <a:rPr lang="en-US" sz="1600" dirty="0">
                <a:solidFill>
                  <a:srgbClr val="FF0000"/>
                </a:solidFill>
                <a:latin typeface="Times New Roman"/>
                <a:ea typeface="Times New Roman"/>
                <a:cs typeface="Times New Roman"/>
                <a:sym typeface="Times New Roman"/>
              </a:rPr>
              <a:t>(License file: 25000@140.112.33.164)</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Quartus 17.0:</a:t>
            </a:r>
            <a:endParaRPr dirty="0"/>
          </a:p>
          <a:p>
            <a:pPr marL="1143000" lvl="2" indent="-228600" algn="l" rtl="0">
              <a:lnSpc>
                <a:spcPct val="90000"/>
              </a:lnSpc>
              <a:spcBef>
                <a:spcPts val="500"/>
              </a:spcBef>
              <a:spcAft>
                <a:spcPts val="0"/>
              </a:spcAft>
              <a:buClr>
                <a:srgbClr val="FF0000"/>
              </a:buClr>
              <a:buSzPts val="1600"/>
              <a:buChar char="˗"/>
            </a:pPr>
            <a:r>
              <a:rPr lang="en-US" dirty="0">
                <a:solidFill>
                  <a:srgbClr val="FF0000"/>
                </a:solidFill>
                <a:latin typeface="Times New Roman"/>
                <a:ea typeface="Times New Roman"/>
                <a:cs typeface="Times New Roman"/>
                <a:sym typeface="Times New Roman"/>
              </a:rPr>
              <a:t>/</a:t>
            </a:r>
            <a:r>
              <a:rPr lang="en-US" dirty="0" err="1">
                <a:solidFill>
                  <a:srgbClr val="FF0000"/>
                </a:solidFill>
                <a:latin typeface="Times New Roman"/>
                <a:ea typeface="Times New Roman"/>
                <a:cs typeface="Times New Roman"/>
                <a:sym typeface="Times New Roman"/>
              </a:rPr>
              <a:t>mnt</a:t>
            </a:r>
            <a:r>
              <a:rPr lang="en-US" dirty="0">
                <a:solidFill>
                  <a:srgbClr val="FF0000"/>
                </a:solidFill>
                <a:latin typeface="Times New Roman"/>
                <a:ea typeface="Times New Roman"/>
                <a:cs typeface="Times New Roman"/>
                <a:sym typeface="Times New Roman"/>
              </a:rPr>
              <a:t>/ds1515/opt/</a:t>
            </a:r>
            <a:r>
              <a:rPr lang="en-US" dirty="0" err="1">
                <a:solidFill>
                  <a:srgbClr val="FF0000"/>
                </a:solidFill>
                <a:latin typeface="Times New Roman"/>
                <a:ea typeface="Times New Roman"/>
                <a:cs typeface="Times New Roman"/>
                <a:sym typeface="Times New Roman"/>
              </a:rPr>
              <a:t>intelFPGA</a:t>
            </a:r>
            <a:r>
              <a:rPr lang="en-US" dirty="0">
                <a:solidFill>
                  <a:srgbClr val="FF0000"/>
                </a:solidFill>
                <a:latin typeface="Times New Roman"/>
                <a:ea typeface="Times New Roman"/>
                <a:cs typeface="Times New Roman"/>
                <a:sym typeface="Times New Roman"/>
              </a:rPr>
              <a:t>/17.0/</a:t>
            </a:r>
            <a:r>
              <a:rPr lang="en-US" dirty="0" err="1">
                <a:solidFill>
                  <a:srgbClr val="FF0000"/>
                </a:solidFill>
                <a:latin typeface="Times New Roman"/>
                <a:ea typeface="Times New Roman"/>
                <a:cs typeface="Times New Roman"/>
                <a:sym typeface="Times New Roman"/>
              </a:rPr>
              <a:t>quartus</a:t>
            </a:r>
            <a:r>
              <a:rPr lang="en-US" dirty="0">
                <a:solidFill>
                  <a:srgbClr val="FF0000"/>
                </a:solidFill>
                <a:latin typeface="Times New Roman"/>
                <a:ea typeface="Times New Roman"/>
                <a:cs typeface="Times New Roman"/>
                <a:sym typeface="Times New Roman"/>
              </a:rPr>
              <a:t>/bin/</a:t>
            </a:r>
            <a:r>
              <a:rPr lang="en-US" dirty="0" err="1">
                <a:solidFill>
                  <a:srgbClr val="FF0000"/>
                </a:solidFill>
                <a:latin typeface="Times New Roman"/>
                <a:ea typeface="Times New Roman"/>
                <a:cs typeface="Times New Roman"/>
                <a:sym typeface="Times New Roman"/>
              </a:rPr>
              <a:t>quartus</a:t>
            </a:r>
            <a:r>
              <a:rPr lang="en-US" dirty="0">
                <a:solidFill>
                  <a:srgbClr val="FF0000"/>
                </a:solidFill>
                <a:latin typeface="Times New Roman"/>
                <a:ea typeface="Times New Roman"/>
                <a:cs typeface="Times New Roman"/>
                <a:sym typeface="Times New Roman"/>
              </a:rPr>
              <a:t> &amp;</a:t>
            </a:r>
            <a:endParaRPr dirty="0"/>
          </a:p>
          <a:p>
            <a:pPr marL="457200" lvl="0" indent="-457200" algn="l" rtl="0">
              <a:lnSpc>
                <a:spcPct val="90000"/>
              </a:lnSpc>
              <a:spcBef>
                <a:spcPts val="1000"/>
              </a:spcBef>
              <a:spcAft>
                <a:spcPts val="0"/>
              </a:spcAft>
              <a:buClr>
                <a:schemeClr val="dk1"/>
              </a:buClr>
              <a:buSzPts val="2000"/>
              <a:buFont typeface="Calibri"/>
              <a:buAutoNum type="arabicPeriod"/>
            </a:pPr>
            <a:r>
              <a:rPr lang="en-US" dirty="0">
                <a:latin typeface="Times New Roman"/>
                <a:ea typeface="Times New Roman"/>
                <a:cs typeface="Times New Roman"/>
                <a:sym typeface="Times New Roman"/>
              </a:rPr>
              <a:t>Copy RIFFA from workstation</a:t>
            </a:r>
            <a:endParaRPr dirty="0"/>
          </a:p>
          <a:p>
            <a:pPr marL="1143000" lvl="2" indent="-228600" algn="l" rtl="0">
              <a:lnSpc>
                <a:spcPct val="90000"/>
              </a:lnSpc>
              <a:spcBef>
                <a:spcPts val="500"/>
              </a:spcBef>
              <a:spcAft>
                <a:spcPts val="0"/>
              </a:spcAft>
              <a:buClr>
                <a:srgbClr val="FF0000"/>
              </a:buClr>
              <a:buSzPts val="1600"/>
              <a:buChar char="˗"/>
            </a:pPr>
            <a:r>
              <a:rPr lang="en-US" dirty="0">
                <a:solidFill>
                  <a:srgbClr val="FF0000"/>
                </a:solidFill>
                <a:latin typeface="Times New Roman"/>
                <a:ea typeface="Times New Roman"/>
                <a:cs typeface="Times New Roman"/>
                <a:sym typeface="Times New Roman"/>
              </a:rPr>
              <a:t>cp -r /</a:t>
            </a:r>
            <a:r>
              <a:rPr lang="en-US" dirty="0" err="1">
                <a:solidFill>
                  <a:srgbClr val="FF0000"/>
                </a:solidFill>
                <a:latin typeface="Times New Roman"/>
                <a:ea typeface="Times New Roman"/>
                <a:cs typeface="Times New Roman"/>
                <a:sym typeface="Times New Roman"/>
              </a:rPr>
              <a:t>mnt</a:t>
            </a:r>
            <a:r>
              <a:rPr lang="en-US" dirty="0">
                <a:solidFill>
                  <a:srgbClr val="FF0000"/>
                </a:solidFill>
                <a:latin typeface="Times New Roman"/>
                <a:ea typeface="Times New Roman"/>
                <a:cs typeface="Times New Roman"/>
                <a:sym typeface="Times New Roman"/>
              </a:rPr>
              <a:t>/ds1515/</a:t>
            </a:r>
            <a:r>
              <a:rPr lang="en-US" dirty="0" err="1">
                <a:solidFill>
                  <a:srgbClr val="FF0000"/>
                </a:solidFill>
                <a:latin typeface="Times New Roman"/>
                <a:ea typeface="Times New Roman"/>
                <a:cs typeface="Times New Roman"/>
                <a:sym typeface="Times New Roman"/>
              </a:rPr>
              <a:t>fpga</a:t>
            </a:r>
            <a:r>
              <a:rPr lang="en-US" dirty="0">
                <a:solidFill>
                  <a:srgbClr val="FF0000"/>
                </a:solidFill>
                <a:latin typeface="Times New Roman"/>
                <a:ea typeface="Times New Roman"/>
                <a:cs typeface="Times New Roman"/>
                <a:sym typeface="Times New Roman"/>
              </a:rPr>
              <a:t>/riffa_2.2.2/ ./</a:t>
            </a:r>
            <a:endParaRPr dirty="0"/>
          </a:p>
          <a:p>
            <a:pPr marL="457200" lvl="0" indent="-457200" algn="l" rtl="0">
              <a:lnSpc>
                <a:spcPct val="90000"/>
              </a:lnSpc>
              <a:spcBef>
                <a:spcPts val="1000"/>
              </a:spcBef>
              <a:spcAft>
                <a:spcPts val="0"/>
              </a:spcAft>
              <a:buClr>
                <a:schemeClr val="dk1"/>
              </a:buClr>
              <a:buSzPts val="2000"/>
              <a:buFont typeface="Calibri"/>
              <a:buAutoNum type="arabicPeriod"/>
            </a:pPr>
            <a:r>
              <a:rPr lang="en-US" dirty="0">
                <a:latin typeface="Times New Roman"/>
                <a:ea typeface="Times New Roman"/>
                <a:cs typeface="Times New Roman"/>
                <a:sym typeface="Times New Roman"/>
              </a:rPr>
              <a:t>Open Project</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Located at:</a:t>
            </a:r>
            <a:endParaRPr dirty="0"/>
          </a:p>
          <a:p>
            <a:pPr marL="628650" lvl="2" indent="0" algn="l" rtl="0">
              <a:lnSpc>
                <a:spcPct val="90000"/>
              </a:lnSpc>
              <a:spcBef>
                <a:spcPts val="500"/>
              </a:spcBef>
              <a:spcAft>
                <a:spcPts val="0"/>
              </a:spcAft>
              <a:buClr>
                <a:schemeClr val="dk1"/>
              </a:buClr>
              <a:buSzPts val="1600"/>
              <a:buNone/>
            </a:pPr>
            <a:r>
              <a:rPr lang="en-US" dirty="0">
                <a:latin typeface="Times New Roman"/>
                <a:ea typeface="Times New Roman"/>
                <a:cs typeface="Times New Roman"/>
                <a:sym typeface="Times New Roman"/>
              </a:rPr>
              <a:t>&lt;your path&gt;/riffa_2.2.2/source/</a:t>
            </a:r>
            <a:r>
              <a:rPr lang="en-US" dirty="0" err="1">
                <a:latin typeface="Times New Roman"/>
                <a:ea typeface="Times New Roman"/>
                <a:cs typeface="Times New Roman"/>
                <a:sym typeface="Times New Roman"/>
              </a:rPr>
              <a:t>fpga</a:t>
            </a:r>
            <a:r>
              <a:rPr lang="en-US" dirty="0">
                <a:latin typeface="Times New Roman"/>
                <a:ea typeface="Times New Roman"/>
                <a:cs typeface="Times New Roman"/>
                <a:sym typeface="Times New Roman"/>
              </a:rPr>
              <a:t>/altera/</a:t>
            </a:r>
            <a:r>
              <a:rPr lang="en-US" dirty="0">
                <a:solidFill>
                  <a:srgbClr val="00B0F0"/>
                </a:solidFill>
                <a:latin typeface="Times New Roman"/>
                <a:ea typeface="Times New Roman"/>
                <a:cs typeface="Times New Roman"/>
                <a:sym typeface="Times New Roman"/>
              </a:rPr>
              <a:t>de5</a:t>
            </a:r>
            <a:r>
              <a:rPr lang="en-US" dirty="0">
                <a:latin typeface="Times New Roman"/>
                <a:ea typeface="Times New Roman"/>
                <a:cs typeface="Times New Roman"/>
                <a:sym typeface="Times New Roman"/>
              </a:rPr>
              <a:t>/</a:t>
            </a:r>
            <a:r>
              <a:rPr lang="en-US" dirty="0" err="1">
                <a:solidFill>
                  <a:srgbClr val="00B050"/>
                </a:solidFill>
                <a:latin typeface="Times New Roman"/>
                <a:ea typeface="Times New Roman"/>
                <a:cs typeface="Times New Roman"/>
                <a:sym typeface="Times New Roman"/>
              </a:rPr>
              <a:t>DE#Gen#x#If</a:t>
            </a:r>
            <a:r>
              <a:rPr lang="en-US" dirty="0">
                <a:solidFill>
                  <a:srgbClr val="00B050"/>
                </a:solidFill>
                <a:latin typeface="Times New Roman"/>
                <a:ea typeface="Times New Roman"/>
                <a:cs typeface="Times New Roman"/>
                <a:sym typeface="Times New Roman"/>
              </a:rPr>
              <a:t>###</a:t>
            </a:r>
            <a:r>
              <a:rPr lang="en-US" dirty="0">
                <a:latin typeface="Times New Roman"/>
                <a:ea typeface="Times New Roman"/>
                <a:cs typeface="Times New Roman"/>
                <a:sym typeface="Times New Roman"/>
              </a:rPr>
              <a:t>/prj/</a:t>
            </a:r>
            <a:r>
              <a:rPr lang="en-US" dirty="0">
                <a:solidFill>
                  <a:srgbClr val="00B050"/>
                </a:solidFill>
                <a:latin typeface="Times New Roman"/>
                <a:ea typeface="Times New Roman"/>
                <a:cs typeface="Times New Roman"/>
                <a:sym typeface="Times New Roman"/>
              </a:rPr>
              <a:t>DE#Gen#x#lf###</a:t>
            </a:r>
            <a:r>
              <a:rPr lang="en-US" dirty="0">
                <a:latin typeface="Times New Roman"/>
                <a:ea typeface="Times New Roman"/>
                <a:cs typeface="Times New Roman"/>
                <a:sym typeface="Times New Roman"/>
              </a:rPr>
              <a:t>.qpf</a:t>
            </a:r>
            <a:endParaRPr dirty="0">
              <a:latin typeface="Times New Roman"/>
              <a:ea typeface="Times New Roman"/>
              <a:cs typeface="Times New Roman"/>
              <a:sym typeface="Times New Roman"/>
            </a:endParaRPr>
          </a:p>
          <a:p>
            <a:pPr marL="914400" lvl="2" indent="-285750" algn="l" rtl="0">
              <a:lnSpc>
                <a:spcPct val="90000"/>
              </a:lnSpc>
              <a:spcBef>
                <a:spcPts val="500"/>
              </a:spcBef>
              <a:spcAft>
                <a:spcPts val="0"/>
              </a:spcAft>
              <a:buClr>
                <a:srgbClr val="00B050"/>
              </a:buClr>
              <a:buSzPts val="1600"/>
              <a:buChar char="˗"/>
            </a:pPr>
            <a:r>
              <a:rPr lang="en-US" dirty="0" err="1">
                <a:solidFill>
                  <a:srgbClr val="00B050"/>
                </a:solidFill>
                <a:latin typeface="Times New Roman"/>
                <a:ea typeface="Times New Roman"/>
                <a:cs typeface="Times New Roman"/>
                <a:sym typeface="Times New Roman"/>
              </a:rPr>
              <a:t>DE#Gen#x#If</a:t>
            </a:r>
            <a:r>
              <a:rPr lang="en-US" dirty="0">
                <a:solidFill>
                  <a:srgbClr val="00B050"/>
                </a:solidFill>
                <a:latin typeface="Times New Roman"/>
                <a:ea typeface="Times New Roman"/>
                <a:cs typeface="Times New Roman"/>
                <a:sym typeface="Times New Roman"/>
              </a:rPr>
              <a:t>###: we use </a:t>
            </a:r>
            <a:r>
              <a:rPr lang="en-US" b="1" u="sng" dirty="0">
                <a:solidFill>
                  <a:srgbClr val="FF0000"/>
                </a:solidFill>
                <a:latin typeface="Times New Roman"/>
                <a:ea typeface="Times New Roman"/>
                <a:cs typeface="Times New Roman"/>
                <a:sym typeface="Times New Roman"/>
              </a:rPr>
              <a:t>DE5Gen2x8If128</a:t>
            </a:r>
            <a:endParaRPr b="1" u="sng" dirty="0">
              <a:solidFill>
                <a:srgbClr val="FF0000"/>
              </a:solidFill>
              <a:latin typeface="Times New Roman"/>
              <a:ea typeface="Times New Roman"/>
              <a:cs typeface="Times New Roman"/>
              <a:sym typeface="Times New Roman"/>
            </a:endParaRPr>
          </a:p>
          <a:p>
            <a:pPr marL="1371600" lvl="3" indent="-285750" algn="l" rtl="0">
              <a:lnSpc>
                <a:spcPct val="90000"/>
              </a:lnSpc>
              <a:spcBef>
                <a:spcPts val="500"/>
              </a:spcBef>
              <a:spcAft>
                <a:spcPts val="0"/>
              </a:spcAft>
              <a:buClr>
                <a:schemeClr val="dk1"/>
              </a:buClr>
              <a:buSzPts val="1400"/>
              <a:buChar char="˗"/>
            </a:pPr>
            <a:r>
              <a:rPr lang="en-US" dirty="0">
                <a:latin typeface="Times New Roman"/>
                <a:ea typeface="Times New Roman"/>
                <a:cs typeface="Times New Roman"/>
                <a:sym typeface="Times New Roman"/>
              </a:rPr>
              <a:t>Our FPGA: </a:t>
            </a:r>
            <a:r>
              <a:rPr lang="en-US" b="1" u="sng" dirty="0">
                <a:solidFill>
                  <a:srgbClr val="FF0000"/>
                </a:solidFill>
                <a:latin typeface="Times New Roman"/>
                <a:ea typeface="Times New Roman"/>
                <a:cs typeface="Times New Roman"/>
                <a:sym typeface="Times New Roman"/>
              </a:rPr>
              <a:t>DE5</a:t>
            </a:r>
            <a:endParaRPr b="1" u="sng" dirty="0">
              <a:solidFill>
                <a:srgbClr val="FF0000"/>
              </a:solidFill>
            </a:endParaRPr>
          </a:p>
          <a:p>
            <a:pPr marL="1371600" lvl="3" indent="-285750" algn="l" rtl="0">
              <a:lnSpc>
                <a:spcPct val="90000"/>
              </a:lnSpc>
              <a:spcBef>
                <a:spcPts val="500"/>
              </a:spcBef>
              <a:spcAft>
                <a:spcPts val="0"/>
              </a:spcAft>
              <a:buClr>
                <a:schemeClr val="dk1"/>
              </a:buClr>
              <a:buSzPts val="1400"/>
              <a:buChar char="˗"/>
            </a:pPr>
            <a:r>
              <a:rPr lang="en-US" dirty="0">
                <a:latin typeface="Times New Roman"/>
                <a:ea typeface="Times New Roman"/>
                <a:cs typeface="Times New Roman"/>
                <a:sym typeface="Times New Roman"/>
              </a:rPr>
              <a:t>PCIe Spec: generation 2; 8 lanes; 128 bits width (250 MHz)</a:t>
            </a:r>
            <a:endParaRPr dirty="0"/>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p:txBody>
      </p:sp>
      <p:sp>
        <p:nvSpPr>
          <p:cNvPr id="355" name="Google Shape;355;p23"/>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356" name="Google Shape;356;p23"/>
          <p:cNvPicPr preferRelativeResize="0"/>
          <p:nvPr/>
        </p:nvPicPr>
        <p:blipFill rotWithShape="1">
          <a:blip r:embed="rId3">
            <a:alphaModFix/>
          </a:blip>
          <a:srcRect/>
          <a:stretch/>
        </p:blipFill>
        <p:spPr>
          <a:xfrm>
            <a:off x="1065372" y="5037453"/>
            <a:ext cx="7600833" cy="1323439"/>
          </a:xfrm>
          <a:prstGeom prst="rect">
            <a:avLst/>
          </a:prstGeom>
          <a:noFill/>
          <a:ln>
            <a:noFill/>
          </a:ln>
        </p:spPr>
      </p:pic>
      <p:graphicFrame>
        <p:nvGraphicFramePr>
          <p:cNvPr id="357" name="Google Shape;357;p23"/>
          <p:cNvGraphicFramePr/>
          <p:nvPr>
            <p:extLst>
              <p:ext uri="{D42A27DB-BD31-4B8C-83A1-F6EECF244321}">
                <p14:modId xmlns:p14="http://schemas.microsoft.com/office/powerpoint/2010/main" val="2960015760"/>
              </p:ext>
            </p:extLst>
          </p:nvPr>
        </p:nvGraphicFramePr>
        <p:xfrm>
          <a:off x="6348680" y="4303353"/>
          <a:ext cx="2317525" cy="609620"/>
        </p:xfrm>
        <a:graphic>
          <a:graphicData uri="http://schemas.openxmlformats.org/drawingml/2006/table">
            <a:tbl>
              <a:tblPr firstRow="1" bandRow="1">
                <a:noFill/>
                <a:tableStyleId>{9A529AEC-49ED-4D0A-81CD-03B23D9B34B1}</a:tableStyleId>
              </a:tblPr>
              <a:tblGrid>
                <a:gridCol w="747175">
                  <a:extLst>
                    <a:ext uri="{9D8B030D-6E8A-4147-A177-3AD203B41FA5}">
                      <a16:colId xmlns:a16="http://schemas.microsoft.com/office/drawing/2014/main" val="20000"/>
                    </a:ext>
                  </a:extLst>
                </a:gridCol>
                <a:gridCol w="1570350">
                  <a:extLst>
                    <a:ext uri="{9D8B030D-6E8A-4147-A177-3AD203B41FA5}">
                      <a16:colId xmlns:a16="http://schemas.microsoft.com/office/drawing/2014/main" val="20001"/>
                    </a:ext>
                  </a:extLst>
                </a:gridCol>
              </a:tblGrid>
              <a:tr h="284825">
                <a:tc>
                  <a:txBody>
                    <a:bodyPr/>
                    <a:lstStyle/>
                    <a:p>
                      <a:pPr marL="0" marR="0" lvl="0" indent="0" algn="l" rtl="0">
                        <a:spcBef>
                          <a:spcPts val="0"/>
                        </a:spcBef>
                        <a:spcAft>
                          <a:spcPts val="0"/>
                        </a:spcAft>
                        <a:buNone/>
                      </a:pPr>
                      <a:r>
                        <a:rPr lang="en-US" sz="1400">
                          <a:latin typeface="Times New Roman"/>
                          <a:ea typeface="Times New Roman"/>
                          <a:cs typeface="Times New Roman"/>
                          <a:sym typeface="Times New Roman"/>
                        </a:rPr>
                        <a:t>Gen2x8</a:t>
                      </a:r>
                      <a:endParaRPr sz="140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Times New Roman"/>
                          <a:ea typeface="Times New Roman"/>
                          <a:cs typeface="Times New Roman"/>
                          <a:sym typeface="Times New Roman"/>
                        </a:rPr>
                        <a:t>250 MHz/ 128 bits</a:t>
                      </a:r>
                      <a:endParaRPr sz="1400"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4825">
                <a:tc>
                  <a:txBody>
                    <a:bodyPr/>
                    <a:lstStyle/>
                    <a:p>
                      <a:pPr marL="0" marR="0" lvl="0" indent="0" algn="l" rtl="0">
                        <a:spcBef>
                          <a:spcPts val="0"/>
                        </a:spcBef>
                        <a:spcAft>
                          <a:spcPts val="0"/>
                        </a:spcAft>
                        <a:buNone/>
                      </a:pPr>
                      <a:r>
                        <a:rPr lang="en-US" sz="1400" dirty="0">
                          <a:latin typeface="Times New Roman"/>
                          <a:ea typeface="Times New Roman"/>
                          <a:cs typeface="Times New Roman"/>
                          <a:sym typeface="Times New Roman"/>
                        </a:rPr>
                        <a:t>Gen2x4</a:t>
                      </a:r>
                      <a:endParaRPr sz="1400"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Times New Roman"/>
                          <a:ea typeface="Times New Roman"/>
                          <a:cs typeface="Times New Roman"/>
                          <a:sym typeface="Times New Roman"/>
                        </a:rPr>
                        <a:t>125 MHz/ 128 bits</a:t>
                      </a:r>
                      <a:endParaRPr sz="1400"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58" name="Google Shape;358;p23"/>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3" name="文字方塊 2">
            <a:extLst>
              <a:ext uri="{FF2B5EF4-FFF2-40B4-BE49-F238E27FC236}">
                <a16:creationId xmlns:a16="http://schemas.microsoft.com/office/drawing/2014/main" id="{FB75248C-BA33-4362-BE4D-C8FB5B76BB5C}"/>
              </a:ext>
            </a:extLst>
          </p:cNvPr>
          <p:cNvSpPr txBox="1"/>
          <p:nvPr/>
        </p:nvSpPr>
        <p:spPr>
          <a:xfrm>
            <a:off x="5049748" y="2193714"/>
            <a:ext cx="3682360" cy="1323439"/>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你也可以選擇不同版本的 </a:t>
            </a:r>
            <a:r>
              <a:rPr lang="en-US" altLang="zh-TW" sz="1600" b="1" dirty="0">
                <a:latin typeface="標楷體" panose="03000509000000000000" pitchFamily="65" charset="-120"/>
                <a:ea typeface="標楷體" panose="03000509000000000000" pitchFamily="65" charset="-120"/>
              </a:rPr>
              <a:t>Gen</a:t>
            </a:r>
            <a:r>
              <a:rPr lang="zh-TW" altLang="en-US" sz="1600" dirty="0">
                <a:latin typeface="標楷體" panose="03000509000000000000" pitchFamily="65" charset="-120"/>
                <a:ea typeface="標楷體" panose="03000509000000000000" pitchFamily="65" charset="-120"/>
              </a:rPr>
              <a:t>，</a:t>
            </a:r>
            <a:r>
              <a:rPr lang="en-US" altLang="zh-TW" sz="1600" dirty="0">
                <a:latin typeface="標楷體" panose="03000509000000000000" pitchFamily="65" charset="-120"/>
                <a:ea typeface="標楷體" panose="03000509000000000000" pitchFamily="65" charset="-120"/>
              </a:rPr>
              <a:t>RIFFA </a:t>
            </a:r>
            <a:r>
              <a:rPr lang="zh-TW" altLang="en-US" sz="1600" dirty="0">
                <a:latin typeface="標楷體" panose="03000509000000000000" pitchFamily="65" charset="-120"/>
                <a:ea typeface="標楷體" panose="03000509000000000000" pitchFamily="65" charset="-120"/>
              </a:rPr>
              <a:t>支援多個 </a:t>
            </a:r>
            <a:r>
              <a:rPr lang="en-US" altLang="zh-TW" sz="1600" b="1" dirty="0">
                <a:latin typeface="標楷體" panose="03000509000000000000" pitchFamily="65" charset="-120"/>
                <a:ea typeface="標楷體" panose="03000509000000000000" pitchFamily="65" charset="-120"/>
              </a:rPr>
              <a:t>PCIe Gen</a:t>
            </a:r>
            <a:r>
              <a:rPr lang="zh-TW" altLang="en-US" sz="1600" dirty="0">
                <a:latin typeface="標楷體" panose="03000509000000000000" pitchFamily="65" charset="-120"/>
                <a:ea typeface="標楷體" panose="03000509000000000000" pitchFamily="65" charset="-120"/>
              </a:rPr>
              <a:t> 版本，但請確認你的主機板支援 </a:t>
            </a:r>
            <a:r>
              <a:rPr lang="en-US" altLang="zh-TW" sz="1600" b="1" dirty="0">
                <a:latin typeface="標楷體" panose="03000509000000000000" pitchFamily="65" charset="-120"/>
                <a:ea typeface="標楷體" panose="03000509000000000000" pitchFamily="65" charset="-120"/>
              </a:rPr>
              <a:t>PCIe x8</a:t>
            </a:r>
            <a:r>
              <a:rPr lang="zh-TW" altLang="en-US" sz="1600" dirty="0">
                <a:latin typeface="標楷體" panose="03000509000000000000" pitchFamily="65" charset="-120"/>
                <a:ea typeface="標楷體" panose="03000509000000000000" pitchFamily="65" charset="-120"/>
              </a:rPr>
              <a:t> 介面，通常大多數 </a:t>
            </a:r>
            <a:r>
              <a:rPr lang="en-US" altLang="zh-TW" sz="1600" b="1" dirty="0">
                <a:latin typeface="標楷體" panose="03000509000000000000" pitchFamily="65" charset="-120"/>
                <a:ea typeface="標楷體" panose="03000509000000000000" pitchFamily="65" charset="-120"/>
              </a:rPr>
              <a:t>PCIe 2x8</a:t>
            </a:r>
            <a:r>
              <a:rPr lang="zh-TW" altLang="en-US" sz="1600" dirty="0">
                <a:latin typeface="標楷體" panose="03000509000000000000" pitchFamily="65" charset="-120"/>
                <a:ea typeface="標楷體" panose="03000509000000000000" pitchFamily="65" charset="-120"/>
              </a:rPr>
              <a:t>（</a:t>
            </a:r>
            <a:r>
              <a:rPr lang="en-US" altLang="zh-TW" sz="1600" dirty="0">
                <a:latin typeface="標楷體" panose="03000509000000000000" pitchFamily="65" charset="-120"/>
                <a:ea typeface="標楷體" panose="03000509000000000000" pitchFamily="65" charset="-120"/>
              </a:rPr>
              <a:t>Gen2 x8</a:t>
            </a:r>
            <a:r>
              <a:rPr lang="zh-TW" altLang="en-US" sz="1600" dirty="0">
                <a:latin typeface="標楷體" panose="03000509000000000000" pitchFamily="65" charset="-120"/>
                <a:ea typeface="標楷體" panose="03000509000000000000" pitchFamily="65" charset="-120"/>
              </a:rPr>
              <a:t>）配置的主機板都可以支援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4"/>
          <p:cNvSpPr txBox="1">
            <a:spLocks noGrp="1"/>
          </p:cNvSpPr>
          <p:nvPr>
            <p:ph type="title"/>
          </p:nvPr>
        </p:nvSpPr>
        <p:spPr>
          <a:xfrm>
            <a:off x="444843" y="460721"/>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a:t>
            </a:r>
            <a:endParaRPr dirty="0">
              <a:latin typeface="Times New Roman"/>
              <a:ea typeface="Times New Roman"/>
              <a:cs typeface="Times New Roman"/>
              <a:sym typeface="Times New Roman"/>
            </a:endParaRPr>
          </a:p>
        </p:txBody>
      </p:sp>
      <p:sp>
        <p:nvSpPr>
          <p:cNvPr id="364" name="Google Shape;364;p24"/>
          <p:cNvSpPr txBox="1">
            <a:spLocks noGrp="1"/>
          </p:cNvSpPr>
          <p:nvPr>
            <p:ph type="body" idx="1"/>
          </p:nvPr>
        </p:nvSpPr>
        <p:spPr>
          <a:xfrm>
            <a:off x="477795" y="1252152"/>
            <a:ext cx="8166969" cy="19981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Times New Roman"/>
                <a:ea typeface="Times New Roman"/>
                <a:cs typeface="Times New Roman"/>
                <a:sym typeface="Times New Roman"/>
              </a:rPr>
              <a:t>4-1. Copy files from &lt;WORKDIR&gt;/</a:t>
            </a:r>
            <a:r>
              <a:rPr lang="en-US" dirty="0" err="1">
                <a:latin typeface="Times New Roman"/>
                <a:ea typeface="Times New Roman"/>
                <a:cs typeface="Times New Roman"/>
                <a:sym typeface="Times New Roman"/>
              </a:rPr>
              <a:t>test_BRAM</a:t>
            </a:r>
            <a:r>
              <a:rPr lang="en-US" dirty="0">
                <a:latin typeface="Times New Roman"/>
                <a:ea typeface="Times New Roman"/>
                <a:cs typeface="Times New Roman"/>
                <a:sym typeface="Times New Roman"/>
              </a:rPr>
              <a:t>/ to RIFFA directory:</a:t>
            </a:r>
            <a:endParaRPr dirty="0"/>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p:txBody>
      </p:sp>
      <p:sp>
        <p:nvSpPr>
          <p:cNvPr id="365" name="Google Shape;365;p24"/>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366" name="Google Shape;366;p24"/>
          <p:cNvPicPr preferRelativeResize="0"/>
          <p:nvPr/>
        </p:nvPicPr>
        <p:blipFill rotWithShape="1">
          <a:blip r:embed="rId3">
            <a:alphaModFix/>
          </a:blip>
          <a:srcRect/>
          <a:stretch/>
        </p:blipFill>
        <p:spPr>
          <a:xfrm>
            <a:off x="957333" y="1673097"/>
            <a:ext cx="1276528" cy="1476581"/>
          </a:xfrm>
          <a:prstGeom prst="rect">
            <a:avLst/>
          </a:prstGeom>
          <a:noFill/>
          <a:ln>
            <a:noFill/>
          </a:ln>
        </p:spPr>
      </p:pic>
      <p:sp>
        <p:nvSpPr>
          <p:cNvPr id="367" name="Google Shape;367;p24"/>
          <p:cNvSpPr/>
          <p:nvPr/>
        </p:nvSpPr>
        <p:spPr>
          <a:xfrm>
            <a:off x="967283" y="2139045"/>
            <a:ext cx="1276528" cy="391886"/>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 name="Google Shape;368;p24"/>
          <p:cNvSpPr/>
          <p:nvPr/>
        </p:nvSpPr>
        <p:spPr>
          <a:xfrm>
            <a:off x="967283" y="1749427"/>
            <a:ext cx="1276528" cy="195943"/>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24"/>
          <p:cNvSpPr/>
          <p:nvPr/>
        </p:nvSpPr>
        <p:spPr>
          <a:xfrm>
            <a:off x="3013991" y="2192111"/>
            <a:ext cx="397153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Times New Roman"/>
                <a:ea typeface="Times New Roman"/>
                <a:cs typeface="Times New Roman"/>
                <a:sym typeface="Times New Roman"/>
              </a:rPr>
              <a:t>&lt;your path&gt;/riffa_2.2.2/source/</a:t>
            </a:r>
            <a:r>
              <a:rPr lang="en-US" sz="1600" dirty="0" err="1">
                <a:solidFill>
                  <a:schemeClr val="dk1"/>
                </a:solidFill>
                <a:latin typeface="Times New Roman"/>
                <a:ea typeface="Times New Roman"/>
                <a:cs typeface="Times New Roman"/>
                <a:sym typeface="Times New Roman"/>
              </a:rPr>
              <a:t>fpga</a:t>
            </a:r>
            <a:r>
              <a:rPr lang="en-US" sz="1600" dirty="0">
                <a:solidFill>
                  <a:schemeClr val="dk1"/>
                </a:solidFill>
                <a:latin typeface="Times New Roman"/>
                <a:ea typeface="Times New Roman"/>
                <a:cs typeface="Times New Roman"/>
                <a:sym typeface="Times New Roman"/>
              </a:rPr>
              <a:t>/</a:t>
            </a:r>
            <a:r>
              <a:rPr lang="en-US" sz="1600" dirty="0" err="1">
                <a:solidFill>
                  <a:schemeClr val="dk1"/>
                </a:solidFill>
                <a:latin typeface="Times New Roman"/>
                <a:ea typeface="Times New Roman"/>
                <a:cs typeface="Times New Roman"/>
                <a:sym typeface="Times New Roman"/>
              </a:rPr>
              <a:t>riffa_hdl</a:t>
            </a:r>
            <a:r>
              <a:rPr lang="en-US" sz="1600" dirty="0">
                <a:solidFill>
                  <a:schemeClr val="dk1"/>
                </a:solidFill>
                <a:latin typeface="Times New Roman"/>
                <a:ea typeface="Times New Roman"/>
                <a:cs typeface="Times New Roman"/>
                <a:sym typeface="Times New Roman"/>
              </a:rPr>
              <a:t>/</a:t>
            </a:r>
            <a:endParaRPr sz="1600" dirty="0">
              <a:solidFill>
                <a:schemeClr val="dk1"/>
              </a:solidFill>
              <a:latin typeface="Calibri"/>
              <a:ea typeface="Calibri"/>
              <a:cs typeface="Calibri"/>
              <a:sym typeface="Calibri"/>
            </a:endParaRPr>
          </a:p>
        </p:txBody>
      </p:sp>
      <p:sp>
        <p:nvSpPr>
          <p:cNvPr id="370" name="Google Shape;370;p24"/>
          <p:cNvSpPr/>
          <p:nvPr/>
        </p:nvSpPr>
        <p:spPr>
          <a:xfrm>
            <a:off x="2343151" y="2245180"/>
            <a:ext cx="571500" cy="201641"/>
          </a:xfrm>
          <a:prstGeom prst="rightArrow">
            <a:avLst>
              <a:gd name="adj1" fmla="val 50000"/>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24"/>
          <p:cNvSpPr/>
          <p:nvPr/>
        </p:nvSpPr>
        <p:spPr>
          <a:xfrm>
            <a:off x="3013991" y="1673097"/>
            <a:ext cx="419326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Times New Roman"/>
                <a:ea typeface="Times New Roman"/>
                <a:cs typeface="Times New Roman"/>
                <a:sym typeface="Times New Roman"/>
              </a:rPr>
              <a:t>&lt;your path&gt;/riffa_2.2.2/source/</a:t>
            </a:r>
            <a:r>
              <a:rPr lang="en-US" sz="1600" dirty="0" err="1">
                <a:solidFill>
                  <a:schemeClr val="dk1"/>
                </a:solidFill>
                <a:latin typeface="Times New Roman"/>
                <a:ea typeface="Times New Roman"/>
                <a:cs typeface="Times New Roman"/>
                <a:sym typeface="Times New Roman"/>
              </a:rPr>
              <a:t>c_c</a:t>
            </a:r>
            <a:r>
              <a:rPr lang="en-US" sz="1600" dirty="0">
                <a:solidFill>
                  <a:schemeClr val="dk1"/>
                </a:solidFill>
                <a:latin typeface="Times New Roman"/>
                <a:ea typeface="Times New Roman"/>
                <a:cs typeface="Times New Roman"/>
                <a:sym typeface="Times New Roman"/>
              </a:rPr>
              <a:t>++/</a:t>
            </a:r>
            <a:r>
              <a:rPr lang="en-US" sz="1600" dirty="0" err="1">
                <a:solidFill>
                  <a:schemeClr val="dk1"/>
                </a:solidFill>
                <a:latin typeface="Times New Roman"/>
                <a:ea typeface="Times New Roman"/>
                <a:cs typeface="Times New Roman"/>
                <a:sym typeface="Times New Roman"/>
              </a:rPr>
              <a:t>linux</a:t>
            </a:r>
            <a:r>
              <a:rPr lang="en-US" sz="1600" dirty="0">
                <a:solidFill>
                  <a:schemeClr val="dk1"/>
                </a:solidFill>
                <a:latin typeface="Times New Roman"/>
                <a:ea typeface="Times New Roman"/>
                <a:cs typeface="Times New Roman"/>
                <a:sym typeface="Times New Roman"/>
              </a:rPr>
              <a:t>/x64/</a:t>
            </a:r>
            <a:endParaRPr sz="1600" dirty="0">
              <a:solidFill>
                <a:schemeClr val="dk1"/>
              </a:solidFill>
              <a:latin typeface="Calibri"/>
              <a:ea typeface="Calibri"/>
              <a:cs typeface="Calibri"/>
              <a:sym typeface="Calibri"/>
            </a:endParaRPr>
          </a:p>
        </p:txBody>
      </p:sp>
      <p:sp>
        <p:nvSpPr>
          <p:cNvPr id="372" name="Google Shape;372;p24"/>
          <p:cNvSpPr/>
          <p:nvPr/>
        </p:nvSpPr>
        <p:spPr>
          <a:xfrm>
            <a:off x="2343151" y="1726166"/>
            <a:ext cx="571500" cy="201641"/>
          </a:xfrm>
          <a:prstGeom prst="rightArrow">
            <a:avLst>
              <a:gd name="adj1" fmla="val 50000"/>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24"/>
          <p:cNvSpPr txBox="1"/>
          <p:nvPr/>
        </p:nvSpPr>
        <p:spPr>
          <a:xfrm>
            <a:off x="1555787" y="4002136"/>
            <a:ext cx="603242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rgbClr val="FF0000"/>
                </a:solidFill>
                <a:latin typeface="DFKai-SB"/>
                <a:ea typeface="DFKai-SB"/>
                <a:cs typeface="DFKai-SB"/>
                <a:sym typeface="DFKai-SB"/>
              </a:rPr>
              <a:t>須先把sample_app裡面原有的資料全部刪除</a:t>
            </a:r>
            <a:endParaRPr dirty="0"/>
          </a:p>
        </p:txBody>
      </p:sp>
      <p:sp>
        <p:nvSpPr>
          <p:cNvPr id="375" name="Google Shape;375;p24"/>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7" name="圖片 6">
            <a:extLst>
              <a:ext uri="{FF2B5EF4-FFF2-40B4-BE49-F238E27FC236}">
                <a16:creationId xmlns:a16="http://schemas.microsoft.com/office/drawing/2014/main" id="{5D8BBF10-416B-4A79-8630-3724A5CF47F3}"/>
              </a:ext>
            </a:extLst>
          </p:cNvPr>
          <p:cNvPicPr>
            <a:picLocks noChangeAspect="1"/>
          </p:cNvPicPr>
          <p:nvPr/>
        </p:nvPicPr>
        <p:blipFill>
          <a:blip r:embed="rId4"/>
          <a:stretch>
            <a:fillRect/>
          </a:stretch>
        </p:blipFill>
        <p:spPr>
          <a:xfrm>
            <a:off x="1885575" y="3348026"/>
            <a:ext cx="5372850" cy="161948"/>
          </a:xfrm>
          <a:prstGeom prst="rect">
            <a:avLst/>
          </a:prstGeom>
        </p:spPr>
      </p:pic>
      <p:pic>
        <p:nvPicPr>
          <p:cNvPr id="11" name="圖片 10">
            <a:extLst>
              <a:ext uri="{FF2B5EF4-FFF2-40B4-BE49-F238E27FC236}">
                <a16:creationId xmlns:a16="http://schemas.microsoft.com/office/drawing/2014/main" id="{DD80A92F-A18C-40CF-915E-40A2BB867AD3}"/>
              </a:ext>
            </a:extLst>
          </p:cNvPr>
          <p:cNvPicPr>
            <a:picLocks noChangeAspect="1"/>
          </p:cNvPicPr>
          <p:nvPr/>
        </p:nvPicPr>
        <p:blipFill>
          <a:blip r:embed="rId5"/>
          <a:stretch>
            <a:fillRect/>
          </a:stretch>
        </p:blipFill>
        <p:spPr>
          <a:xfrm>
            <a:off x="1866521" y="3556503"/>
            <a:ext cx="5410955" cy="16194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4"/>
          <p:cNvSpPr txBox="1">
            <a:spLocks noGrp="1"/>
          </p:cNvSpPr>
          <p:nvPr>
            <p:ph type="title"/>
          </p:nvPr>
        </p:nvSpPr>
        <p:spPr>
          <a:xfrm>
            <a:off x="444843" y="460721"/>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a:t>
            </a:r>
            <a:endParaRPr dirty="0">
              <a:latin typeface="Times New Roman"/>
              <a:ea typeface="Times New Roman"/>
              <a:cs typeface="Times New Roman"/>
              <a:sym typeface="Times New Roman"/>
            </a:endParaRPr>
          </a:p>
        </p:txBody>
      </p:sp>
      <p:sp>
        <p:nvSpPr>
          <p:cNvPr id="364" name="Google Shape;364;p24"/>
          <p:cNvSpPr txBox="1">
            <a:spLocks noGrp="1"/>
          </p:cNvSpPr>
          <p:nvPr>
            <p:ph type="body" idx="1"/>
          </p:nvPr>
        </p:nvSpPr>
        <p:spPr>
          <a:xfrm>
            <a:off x="477795" y="1252152"/>
            <a:ext cx="8166969" cy="19981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Times New Roman"/>
                <a:ea typeface="Times New Roman"/>
                <a:cs typeface="Times New Roman"/>
                <a:sym typeface="Times New Roman"/>
              </a:rPr>
              <a:t>4-2. If not added, use project navigator in </a:t>
            </a:r>
            <a:r>
              <a:rPr lang="en-US" dirty="0" err="1">
                <a:latin typeface="Times New Roman"/>
                <a:ea typeface="Times New Roman"/>
                <a:cs typeface="Times New Roman"/>
                <a:sym typeface="Times New Roman"/>
              </a:rPr>
              <a:t>quartus</a:t>
            </a:r>
            <a:endParaRPr lang="en-US" dirty="0"/>
          </a:p>
          <a:p>
            <a:pPr marL="457200" lvl="0" indent="-330200" algn="l" rtl="0">
              <a:lnSpc>
                <a:spcPct val="90000"/>
              </a:lnSpc>
              <a:spcBef>
                <a:spcPts val="1000"/>
              </a:spcBef>
              <a:spcAft>
                <a:spcPts val="0"/>
              </a:spcAft>
              <a:buClr>
                <a:schemeClr val="dk1"/>
              </a:buClr>
              <a:buSzPts val="2000"/>
              <a:buFont typeface="Calibri"/>
              <a:buNone/>
            </a:pPr>
            <a:endParaRPr lang="en-US"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p:txBody>
      </p:sp>
      <p:sp>
        <p:nvSpPr>
          <p:cNvPr id="365" name="Google Shape;365;p24"/>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75" name="Google Shape;375;p24"/>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5" name="圖片 4">
            <a:extLst>
              <a:ext uri="{FF2B5EF4-FFF2-40B4-BE49-F238E27FC236}">
                <a16:creationId xmlns:a16="http://schemas.microsoft.com/office/drawing/2014/main" id="{43EBB0FF-7C3F-4645-9C39-648E49D0DF92}"/>
              </a:ext>
            </a:extLst>
          </p:cNvPr>
          <p:cNvPicPr>
            <a:picLocks noChangeAspect="1"/>
          </p:cNvPicPr>
          <p:nvPr/>
        </p:nvPicPr>
        <p:blipFill>
          <a:blip r:embed="rId3"/>
          <a:stretch>
            <a:fillRect/>
          </a:stretch>
        </p:blipFill>
        <p:spPr>
          <a:xfrm>
            <a:off x="172123" y="2051897"/>
            <a:ext cx="3718363" cy="4133458"/>
          </a:xfrm>
          <a:prstGeom prst="rect">
            <a:avLst/>
          </a:prstGeom>
        </p:spPr>
      </p:pic>
      <p:sp>
        <p:nvSpPr>
          <p:cNvPr id="6" name="文字方塊 5">
            <a:extLst>
              <a:ext uri="{FF2B5EF4-FFF2-40B4-BE49-F238E27FC236}">
                <a16:creationId xmlns:a16="http://schemas.microsoft.com/office/drawing/2014/main" id="{104ED678-7BC4-4B1F-B3A3-416E266409C7}"/>
              </a:ext>
            </a:extLst>
          </p:cNvPr>
          <p:cNvSpPr txBox="1"/>
          <p:nvPr/>
        </p:nvSpPr>
        <p:spPr>
          <a:xfrm>
            <a:off x="4923201" y="2043583"/>
            <a:ext cx="4048676" cy="2031325"/>
          </a:xfrm>
          <a:prstGeom prst="rect">
            <a:avLst/>
          </a:prstGeom>
          <a:noFill/>
        </p:spPr>
        <p:txBody>
          <a:bodyPr wrap="square" rtlCol="0">
            <a:spAutoFit/>
          </a:bodyPr>
          <a:lstStyle/>
          <a:p>
            <a:r>
              <a:rPr lang="en-US" altLang="zh-TW" sz="1800" dirty="0">
                <a:latin typeface="標楷體" panose="03000509000000000000" pitchFamily="65" charset="-120"/>
                <a:ea typeface="標楷體" panose="03000509000000000000" pitchFamily="65" charset="-120"/>
              </a:rPr>
              <a:t>Project Navigator </a:t>
            </a:r>
          </a:p>
          <a:p>
            <a:r>
              <a:rPr lang="en-US" altLang="zh-TW" sz="1800" dirty="0">
                <a:latin typeface="標楷體" panose="03000509000000000000" pitchFamily="65" charset="-120"/>
                <a:ea typeface="標楷體" panose="03000509000000000000" pitchFamily="65" charset="-120"/>
                <a:sym typeface="Wingdings" panose="05000000000000000000" pitchFamily="2" charset="2"/>
              </a:rPr>
              <a:t></a:t>
            </a:r>
            <a:r>
              <a:rPr lang="en-US" altLang="zh-TW" sz="1800" dirty="0">
                <a:latin typeface="標楷體" panose="03000509000000000000" pitchFamily="65" charset="-120"/>
                <a:ea typeface="標楷體" panose="03000509000000000000" pitchFamily="65" charset="-120"/>
              </a:rPr>
              <a:t> Files </a:t>
            </a:r>
          </a:p>
          <a:p>
            <a:r>
              <a:rPr lang="en-US" altLang="zh-TW" sz="1800" dirty="0">
                <a:latin typeface="標楷體" panose="03000509000000000000" pitchFamily="65" charset="-120"/>
                <a:ea typeface="標楷體" panose="03000509000000000000" pitchFamily="65" charset="-120"/>
                <a:sym typeface="Wingdings" panose="05000000000000000000" pitchFamily="2" charset="2"/>
              </a:rPr>
              <a:t> </a:t>
            </a:r>
            <a:r>
              <a:rPr lang="en-US" altLang="zh-TW" sz="1800" dirty="0">
                <a:latin typeface="標楷體" panose="03000509000000000000" pitchFamily="65" charset="-120"/>
                <a:ea typeface="標楷體" panose="03000509000000000000" pitchFamily="65" charset="-120"/>
              </a:rPr>
              <a:t>add/remove files in Project (</a:t>
            </a:r>
            <a:r>
              <a:rPr lang="zh-TW" altLang="en-US" sz="1800" dirty="0">
                <a:latin typeface="標楷體" panose="03000509000000000000" pitchFamily="65" charset="-120"/>
                <a:ea typeface="標楷體" panose="03000509000000000000" pitchFamily="65" charset="-120"/>
              </a:rPr>
              <a:t>右鍵</a:t>
            </a:r>
            <a:r>
              <a:rPr lang="en-US" altLang="zh-TW" sz="1800" dirty="0">
                <a:latin typeface="標楷體" panose="03000509000000000000" pitchFamily="65" charset="-120"/>
                <a:ea typeface="標楷體" panose="03000509000000000000" pitchFamily="65" charset="-120"/>
              </a:rPr>
              <a:t>Files) </a:t>
            </a:r>
          </a:p>
          <a:p>
            <a:pPr marL="285750" indent="-285750">
              <a:buFont typeface="Wingdings" panose="05000000000000000000" pitchFamily="2" charset="2"/>
              <a:buChar char="à"/>
            </a:pPr>
            <a:r>
              <a:rPr lang="zh-TW" altLang="en-US" sz="1800" dirty="0">
                <a:latin typeface="標楷體" panose="03000509000000000000" pitchFamily="65" charset="-120"/>
                <a:ea typeface="標楷體" panose="03000509000000000000" pitchFamily="65" charset="-120"/>
              </a:rPr>
              <a:t>加入你的</a:t>
            </a:r>
            <a:r>
              <a:rPr lang="en-US" altLang="zh-TW" sz="1800" dirty="0" err="1">
                <a:latin typeface="標楷體" panose="03000509000000000000" pitchFamily="65" charset="-120"/>
                <a:ea typeface="標楷體" panose="03000509000000000000" pitchFamily="65" charset="-120"/>
              </a:rPr>
              <a:t>bram_wrapper</a:t>
            </a:r>
            <a:r>
              <a:rPr lang="en-US" altLang="zh-TW" sz="1800" dirty="0">
                <a:latin typeface="標楷體" panose="03000509000000000000" pitchFamily="65" charset="-120"/>
                <a:ea typeface="標楷體" panose="03000509000000000000" pitchFamily="65" charset="-120"/>
              </a:rPr>
              <a:t> (your design) </a:t>
            </a:r>
            <a:r>
              <a:rPr lang="zh-TW" altLang="en-US" sz="1800" dirty="0">
                <a:latin typeface="標楷體" panose="03000509000000000000" pitchFamily="65" charset="-120"/>
                <a:ea typeface="標楷體" panose="03000509000000000000" pitchFamily="65" charset="-120"/>
              </a:rPr>
              <a:t>和你的 </a:t>
            </a:r>
            <a:r>
              <a:rPr lang="en-US" altLang="zh-TW" sz="1800" dirty="0" err="1">
                <a:latin typeface="標楷體" panose="03000509000000000000" pitchFamily="65" charset="-120"/>
                <a:ea typeface="標楷體" panose="03000509000000000000" pitchFamily="65" charset="-120"/>
              </a:rPr>
              <a:t>chnl_tester.v</a:t>
            </a:r>
            <a:r>
              <a:rPr lang="en-US" altLang="zh-TW" sz="1800" dirty="0">
                <a:latin typeface="標楷體" panose="03000509000000000000" pitchFamily="65" charset="-120"/>
                <a:ea typeface="標楷體" panose="03000509000000000000" pitchFamily="65" charset="-120"/>
              </a:rPr>
              <a:t> </a:t>
            </a:r>
          </a:p>
          <a:p>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所有你的</a:t>
            </a:r>
            <a:r>
              <a:rPr lang="en-US" altLang="zh-TW" sz="1800" dirty="0" err="1">
                <a:latin typeface="標楷體" panose="03000509000000000000" pitchFamily="65" charset="-120"/>
                <a:ea typeface="標楷體" panose="03000509000000000000" pitchFamily="65" charset="-120"/>
              </a:rPr>
              <a:t>verilog</a:t>
            </a:r>
            <a:r>
              <a:rPr lang="zh-TW" altLang="en-US" sz="1800" dirty="0">
                <a:latin typeface="標楷體" panose="03000509000000000000" pitchFamily="65" charset="-120"/>
                <a:ea typeface="標楷體" panose="03000509000000000000" pitchFamily="65" charset="-120"/>
              </a:rPr>
              <a:t>檔案</a:t>
            </a:r>
            <a:r>
              <a:rPr lang="en-US" altLang="zh-TW" sz="1800" dirty="0">
                <a:latin typeface="標楷體" panose="03000509000000000000" pitchFamily="65" charset="-120"/>
                <a:ea typeface="標楷體" panose="03000509000000000000" pitchFamily="65" charset="-120"/>
              </a:rPr>
              <a:t>)</a:t>
            </a:r>
            <a:endParaRPr lang="zh-TW" altLang="en-US" sz="1800"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44A29718-1730-418F-8518-5AFD4B9032FC}"/>
              </a:ext>
            </a:extLst>
          </p:cNvPr>
          <p:cNvPicPr>
            <a:picLocks noChangeAspect="1"/>
          </p:cNvPicPr>
          <p:nvPr/>
        </p:nvPicPr>
        <p:blipFill>
          <a:blip r:embed="rId4"/>
          <a:stretch>
            <a:fillRect/>
          </a:stretch>
        </p:blipFill>
        <p:spPr>
          <a:xfrm>
            <a:off x="3958627" y="4118626"/>
            <a:ext cx="5103177" cy="997534"/>
          </a:xfrm>
          <a:prstGeom prst="rect">
            <a:avLst/>
          </a:prstGeom>
        </p:spPr>
      </p:pic>
    </p:spTree>
    <p:extLst>
      <p:ext uri="{BB962C8B-B14F-4D97-AF65-F5344CB8AC3E}">
        <p14:creationId xmlns:p14="http://schemas.microsoft.com/office/powerpoint/2010/main" val="907414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76" name="Google Shape;376;p24"/>
          <p:cNvPicPr preferRelativeResize="0"/>
          <p:nvPr/>
        </p:nvPicPr>
        <p:blipFill rotWithShape="1">
          <a:blip r:embed="rId3">
            <a:alphaModFix/>
          </a:blip>
          <a:srcRect/>
          <a:stretch/>
        </p:blipFill>
        <p:spPr>
          <a:xfrm>
            <a:off x="2826327" y="2222177"/>
            <a:ext cx="6051488" cy="4096909"/>
          </a:xfrm>
          <a:prstGeom prst="rect">
            <a:avLst/>
          </a:prstGeom>
          <a:noFill/>
          <a:ln>
            <a:noFill/>
          </a:ln>
        </p:spPr>
      </p:pic>
      <p:sp>
        <p:nvSpPr>
          <p:cNvPr id="363" name="Google Shape;363;p24"/>
          <p:cNvSpPr txBox="1">
            <a:spLocks noGrp="1"/>
          </p:cNvSpPr>
          <p:nvPr>
            <p:ph type="title"/>
          </p:nvPr>
        </p:nvSpPr>
        <p:spPr>
          <a:xfrm>
            <a:off x="477795" y="487082"/>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a:t>
            </a:r>
            <a:endParaRPr dirty="0">
              <a:latin typeface="Times New Roman"/>
              <a:ea typeface="Times New Roman"/>
              <a:cs typeface="Times New Roman"/>
              <a:sym typeface="Times New Roman"/>
            </a:endParaRPr>
          </a:p>
        </p:txBody>
      </p:sp>
      <p:sp>
        <p:nvSpPr>
          <p:cNvPr id="364" name="Google Shape;364;p24"/>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1000"/>
              </a:spcBef>
              <a:spcAft>
                <a:spcPts val="0"/>
              </a:spcAft>
              <a:buClr>
                <a:schemeClr val="dk1"/>
              </a:buClr>
              <a:buSzPts val="2000"/>
              <a:buAutoNum type="arabicPeriod" startAt="5"/>
            </a:pPr>
            <a:r>
              <a:rPr lang="en-US" altLang="zh-TW" dirty="0">
                <a:latin typeface="Times New Roman"/>
                <a:ea typeface="Times New Roman"/>
                <a:cs typeface="Times New Roman"/>
                <a:sym typeface="Times New Roman"/>
              </a:rPr>
              <a:t>Compile:</a:t>
            </a:r>
            <a:r>
              <a:rPr lang="zh-TW" altLang="en-US" dirty="0">
                <a:latin typeface="Times New Roman"/>
                <a:ea typeface="Times New Roman"/>
                <a:cs typeface="Times New Roman"/>
                <a:sym typeface="Times New Roman"/>
              </a:rPr>
              <a:t> </a:t>
            </a:r>
            <a:endParaRPr lang="en-US" altLang="zh-TW"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r>
              <a:rPr lang="en-US" altLang="zh-TW" dirty="0">
                <a:latin typeface="Times New Roman"/>
                <a:ea typeface="Times New Roman"/>
                <a:cs typeface="Times New Roman"/>
                <a:sym typeface="Times New Roman"/>
              </a:rPr>
              <a:t>(before compilation, Quartus will autosave your current process </a:t>
            </a:r>
            <a:r>
              <a:rPr lang="en-US" altLang="zh-TW" dirty="0">
                <a:latin typeface="Times New Roman"/>
                <a:ea typeface="Times New Roman"/>
                <a:cs typeface="Times New Roman"/>
                <a:sym typeface="Wingdings" panose="05000000000000000000" pitchFamily="2" charset="2"/>
              </a:rPr>
              <a:t></a:t>
            </a:r>
            <a:r>
              <a:rPr lang="en-US" altLang="zh-TW" dirty="0">
                <a:latin typeface="Times New Roman"/>
                <a:ea typeface="Times New Roman"/>
                <a:cs typeface="Times New Roman"/>
                <a:sym typeface="Times New Roman"/>
              </a:rPr>
              <a:t>.</a:t>
            </a:r>
            <a:r>
              <a:rPr lang="en-US" altLang="zh-TW" dirty="0" err="1">
                <a:latin typeface="Times New Roman"/>
                <a:ea typeface="Times New Roman"/>
                <a:cs typeface="Times New Roman"/>
                <a:sym typeface="Times New Roman"/>
              </a:rPr>
              <a:t>qpf</a:t>
            </a:r>
            <a:r>
              <a:rPr lang="en-US" altLang="zh-TW" dirty="0">
                <a:latin typeface="Times New Roman"/>
                <a:ea typeface="Times New Roman"/>
                <a:cs typeface="Times New Roman"/>
                <a:sym typeface="Times New Roman"/>
              </a:rPr>
              <a:t> file)</a:t>
            </a:r>
            <a:endParaRPr lang="en-US" altLang="zh-TW" dirty="0"/>
          </a:p>
          <a:p>
            <a:pPr marL="0" lvl="0" indent="0" algn="l" rtl="0">
              <a:lnSpc>
                <a:spcPct val="90000"/>
              </a:lnSpc>
              <a:spcBef>
                <a:spcPts val="1000"/>
              </a:spcBef>
              <a:spcAft>
                <a:spcPts val="0"/>
              </a:spcAft>
              <a:buClr>
                <a:schemeClr val="dk1"/>
              </a:buClr>
              <a:buSzPts val="1800"/>
              <a:buNone/>
            </a:pPr>
            <a:r>
              <a:rPr lang="en-US" altLang="zh-TW" sz="2000" dirty="0">
                <a:latin typeface="Times New Roman"/>
                <a:ea typeface="Times New Roman"/>
                <a:cs typeface="Times New Roman"/>
                <a:sym typeface="Times New Roman"/>
              </a:rPr>
              <a:t>(may take some time)</a:t>
            </a: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a:p>
            <a:pPr marL="457200" lvl="0" indent="-330200" algn="l" rtl="0">
              <a:lnSpc>
                <a:spcPct val="90000"/>
              </a:lnSpc>
              <a:spcBef>
                <a:spcPts val="1000"/>
              </a:spcBef>
              <a:spcAft>
                <a:spcPts val="0"/>
              </a:spcAft>
              <a:buClr>
                <a:schemeClr val="dk1"/>
              </a:buClr>
              <a:buSzPts val="2000"/>
              <a:buFont typeface="Calibri"/>
              <a:buNone/>
            </a:pPr>
            <a:endParaRPr dirty="0">
              <a:latin typeface="Times New Roman"/>
              <a:ea typeface="Times New Roman"/>
              <a:cs typeface="Times New Roman"/>
              <a:sym typeface="Times New Roman"/>
            </a:endParaRPr>
          </a:p>
        </p:txBody>
      </p:sp>
      <p:sp>
        <p:nvSpPr>
          <p:cNvPr id="365" name="Google Shape;365;p24"/>
          <p:cNvSpPr txBox="1">
            <a:spLocks noGrp="1"/>
          </p:cNvSpPr>
          <p:nvPr>
            <p:ph type="sldNum" idx="12"/>
          </p:nvPr>
        </p:nvSpPr>
        <p:spPr>
          <a:xfrm>
            <a:off x="6820415" y="6319086"/>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73" name="Google Shape;373;p24"/>
          <p:cNvSpPr txBox="1"/>
          <p:nvPr/>
        </p:nvSpPr>
        <p:spPr>
          <a:xfrm>
            <a:off x="7189619" y="3549534"/>
            <a:ext cx="1145585"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Times New Roman"/>
                <a:ea typeface="Times New Roman"/>
                <a:cs typeface="Times New Roman"/>
                <a:sym typeface="Times New Roman"/>
              </a:rPr>
              <a:t>Press</a:t>
            </a:r>
            <a:endParaRPr sz="2000" b="1" dirty="0">
              <a:solidFill>
                <a:srgbClr val="FF0000"/>
              </a:solidFill>
              <a:latin typeface="Times New Roman"/>
              <a:ea typeface="Times New Roman"/>
              <a:cs typeface="Times New Roman"/>
              <a:sym typeface="Times New Roman"/>
            </a:endParaRPr>
          </a:p>
        </p:txBody>
      </p:sp>
      <p:sp>
        <p:nvSpPr>
          <p:cNvPr id="375" name="Google Shape;375;p24"/>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cxnSp>
        <p:nvCxnSpPr>
          <p:cNvPr id="377" name="Google Shape;377;p24"/>
          <p:cNvCxnSpPr>
            <a:cxnSpLocks/>
          </p:cNvCxnSpPr>
          <p:nvPr/>
        </p:nvCxnSpPr>
        <p:spPr>
          <a:xfrm flipH="1" flipV="1">
            <a:off x="7043912" y="2671065"/>
            <a:ext cx="417202" cy="878469"/>
          </a:xfrm>
          <a:prstGeom prst="straightConnector1">
            <a:avLst/>
          </a:prstGeom>
          <a:noFill/>
          <a:ln w="28575" cap="flat" cmpd="sng">
            <a:solidFill>
              <a:srgbClr val="FF0000"/>
            </a:solidFill>
            <a:prstDash val="solid"/>
            <a:miter lim="800000"/>
            <a:headEnd type="none" w="sm" len="sm"/>
            <a:tailEnd type="triangle" w="med" len="med"/>
          </a:ln>
        </p:spPr>
      </p:cxnSp>
      <p:pic>
        <p:nvPicPr>
          <p:cNvPr id="3" name="圖片 2">
            <a:extLst>
              <a:ext uri="{FF2B5EF4-FFF2-40B4-BE49-F238E27FC236}">
                <a16:creationId xmlns:a16="http://schemas.microsoft.com/office/drawing/2014/main" id="{57098415-BC55-47F7-6008-3C0D5017870F}"/>
              </a:ext>
            </a:extLst>
          </p:cNvPr>
          <p:cNvPicPr>
            <a:picLocks noChangeAspect="1"/>
          </p:cNvPicPr>
          <p:nvPr/>
        </p:nvPicPr>
        <p:blipFill>
          <a:blip r:embed="rId4"/>
          <a:stretch>
            <a:fillRect/>
          </a:stretch>
        </p:blipFill>
        <p:spPr>
          <a:xfrm>
            <a:off x="119254" y="4110621"/>
            <a:ext cx="2415941" cy="791430"/>
          </a:xfrm>
          <a:prstGeom prst="rect">
            <a:avLst/>
          </a:prstGeom>
        </p:spPr>
      </p:pic>
      <p:sp>
        <p:nvSpPr>
          <p:cNvPr id="4" name="文字方塊 3">
            <a:extLst>
              <a:ext uri="{FF2B5EF4-FFF2-40B4-BE49-F238E27FC236}">
                <a16:creationId xmlns:a16="http://schemas.microsoft.com/office/drawing/2014/main" id="{DD9074BB-7A39-2A81-05B9-EDE72D508D32}"/>
              </a:ext>
            </a:extLst>
          </p:cNvPr>
          <p:cNvSpPr txBox="1"/>
          <p:nvPr/>
        </p:nvSpPr>
        <p:spPr>
          <a:xfrm>
            <a:off x="426690" y="3434314"/>
            <a:ext cx="1860213" cy="646331"/>
          </a:xfrm>
          <a:prstGeom prst="rect">
            <a:avLst/>
          </a:prstGeom>
          <a:noFill/>
        </p:spPr>
        <p:txBody>
          <a:bodyPr wrap="square" rtlCol="0">
            <a:spAutoFit/>
          </a:bodyPr>
          <a:lstStyle/>
          <a:p>
            <a:r>
              <a:rPr lang="zh-TW" altLang="en-US" sz="1800" dirty="0">
                <a:latin typeface="標楷體" panose="03000509000000000000" pitchFamily="65" charset="-120"/>
                <a:ea typeface="標楷體" panose="03000509000000000000" pitchFamily="65" charset="-120"/>
              </a:rPr>
              <a:t>等右下角的進度顯示為</a:t>
            </a:r>
            <a:r>
              <a:rPr lang="en-US" altLang="zh-TW" sz="1800" dirty="0">
                <a:latin typeface="標楷體" panose="03000509000000000000" pitchFamily="65" charset="-120"/>
                <a:ea typeface="標楷體" panose="03000509000000000000" pitchFamily="65" charset="-120"/>
              </a:rPr>
              <a:t>100%</a:t>
            </a:r>
            <a:endParaRPr lang="zh-TW" altLang="en-US" sz="1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5095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Terasic FPGA</a:t>
            </a:r>
            <a:endParaRPr/>
          </a:p>
        </p:txBody>
      </p:sp>
      <p:sp>
        <p:nvSpPr>
          <p:cNvPr id="105" name="Google Shape;105;p3"/>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t>DE5-Net FPGA Development Kit</a:t>
            </a:r>
            <a:endParaRPr/>
          </a:p>
          <a:p>
            <a:pPr marL="685800" lvl="1" indent="-228600" algn="l" rtl="0">
              <a:lnSpc>
                <a:spcPct val="90000"/>
              </a:lnSpc>
              <a:spcBef>
                <a:spcPts val="500"/>
              </a:spcBef>
              <a:spcAft>
                <a:spcPts val="0"/>
              </a:spcAft>
              <a:buClr>
                <a:schemeClr val="dk1"/>
              </a:buClr>
              <a:buSzPts val="1800"/>
              <a:buChar char="˗"/>
            </a:pPr>
            <a:r>
              <a:rPr lang="en-US" u="sng">
                <a:solidFill>
                  <a:schemeClr val="hlink"/>
                </a:solidFill>
                <a:hlinkClick r:id="rId3"/>
              </a:rPr>
              <a:t>https://www.terasic.com.tw/cgi-bin/page/archive.pl?Language=Taiwan&amp;CategoryNo=159&amp;No=726</a:t>
            </a:r>
            <a:endParaRPr/>
          </a:p>
          <a:p>
            <a:pPr marL="685800" lvl="1" indent="-228600" algn="l" rtl="0">
              <a:lnSpc>
                <a:spcPct val="90000"/>
              </a:lnSpc>
              <a:spcBef>
                <a:spcPts val="500"/>
              </a:spcBef>
              <a:spcAft>
                <a:spcPts val="0"/>
              </a:spcAft>
              <a:buClr>
                <a:schemeClr val="dk1"/>
              </a:buClr>
              <a:buSzPts val="1800"/>
              <a:buChar char="˗"/>
            </a:pPr>
            <a:r>
              <a:rPr lang="en-US"/>
              <a:t>Altera Stratix® V GX FPGA (5SGXEA7N2F45C2)</a:t>
            </a:r>
            <a:endParaRPr/>
          </a:p>
          <a:p>
            <a:pPr marL="685800" lvl="1" indent="-228600" algn="l" rtl="0">
              <a:lnSpc>
                <a:spcPct val="90000"/>
              </a:lnSpc>
              <a:spcBef>
                <a:spcPts val="500"/>
              </a:spcBef>
              <a:spcAft>
                <a:spcPts val="0"/>
              </a:spcAft>
              <a:buClr>
                <a:schemeClr val="dk1"/>
              </a:buClr>
              <a:buSzPts val="1800"/>
              <a:buChar char="˗"/>
            </a:pPr>
            <a:r>
              <a:rPr lang="en-US"/>
              <a:t>Lots of resources in the web, includes user manual and CD</a:t>
            </a:r>
            <a:endParaRPr/>
          </a:p>
          <a:p>
            <a:pPr marL="685800" lvl="1" indent="-228600" algn="l" rtl="0">
              <a:lnSpc>
                <a:spcPct val="90000"/>
              </a:lnSpc>
              <a:spcBef>
                <a:spcPts val="500"/>
              </a:spcBef>
              <a:spcAft>
                <a:spcPts val="0"/>
              </a:spcAft>
              <a:buClr>
                <a:schemeClr val="dk1"/>
              </a:buClr>
              <a:buSzPts val="1800"/>
              <a:buChar char="˗"/>
            </a:pPr>
            <a:r>
              <a:rPr lang="en-US"/>
              <a:t>10 LEDs / 4 push-buttons / 4 slide switches / 2 seven-segment displays</a:t>
            </a:r>
            <a:endParaRPr/>
          </a:p>
          <a:p>
            <a:pPr marL="685800" lvl="1" indent="-228600" algn="l" rtl="0">
              <a:lnSpc>
                <a:spcPct val="90000"/>
              </a:lnSpc>
              <a:spcBef>
                <a:spcPts val="500"/>
              </a:spcBef>
              <a:spcAft>
                <a:spcPts val="0"/>
              </a:spcAft>
              <a:buClr>
                <a:schemeClr val="dk1"/>
              </a:buClr>
              <a:buSzPts val="1800"/>
              <a:buChar char="˗"/>
            </a:pPr>
            <a:r>
              <a:rPr lang="en-US"/>
              <a:t>622,000 logic elements (LEs)</a:t>
            </a:r>
            <a:endParaRPr/>
          </a:p>
          <a:p>
            <a:pPr marL="685800" lvl="1" indent="-228600" algn="l" rtl="0">
              <a:lnSpc>
                <a:spcPct val="90000"/>
              </a:lnSpc>
              <a:spcBef>
                <a:spcPts val="500"/>
              </a:spcBef>
              <a:spcAft>
                <a:spcPts val="0"/>
              </a:spcAft>
              <a:buClr>
                <a:schemeClr val="dk1"/>
              </a:buClr>
              <a:buSzPts val="1800"/>
              <a:buChar char="˗"/>
            </a:pPr>
            <a:r>
              <a:rPr lang="en-US"/>
              <a:t>50-Mbits embedded memory</a:t>
            </a:r>
            <a:endParaRPr/>
          </a:p>
          <a:p>
            <a:pPr marL="685800" lvl="1" indent="-228600" algn="l" rtl="0">
              <a:lnSpc>
                <a:spcPct val="90000"/>
              </a:lnSpc>
              <a:spcBef>
                <a:spcPts val="500"/>
              </a:spcBef>
              <a:spcAft>
                <a:spcPts val="0"/>
              </a:spcAft>
              <a:buClr>
                <a:schemeClr val="dk1"/>
              </a:buClr>
              <a:buSzPts val="1800"/>
              <a:buChar char="˗"/>
            </a:pPr>
            <a:r>
              <a:rPr lang="en-US"/>
              <a:t>512 18-bit x 18-bit multipliers / 256 27-bit x 27-bit DSP blocks</a:t>
            </a:r>
            <a:endParaRPr/>
          </a:p>
        </p:txBody>
      </p:sp>
      <p:sp>
        <p:nvSpPr>
          <p:cNvPr id="106" name="Google Shape;106;p3"/>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107" name="Google Shape;107;p3"/>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08" name="Google Shape;108;p3"/>
          <p:cNvPicPr preferRelativeResize="0"/>
          <p:nvPr/>
        </p:nvPicPr>
        <p:blipFill rotWithShape="1">
          <a:blip r:embed="rId4">
            <a:alphaModFix/>
          </a:blip>
          <a:srcRect/>
          <a:stretch/>
        </p:blipFill>
        <p:spPr>
          <a:xfrm>
            <a:off x="1858161" y="4188218"/>
            <a:ext cx="5427677" cy="25236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5"/>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Step-by-step guide</a:t>
            </a:r>
            <a:endParaRPr>
              <a:latin typeface="Times New Roman"/>
              <a:ea typeface="Times New Roman"/>
              <a:cs typeface="Times New Roman"/>
              <a:sym typeface="Times New Roman"/>
            </a:endParaRPr>
          </a:p>
        </p:txBody>
      </p:sp>
      <p:sp>
        <p:nvSpPr>
          <p:cNvPr id="383" name="Google Shape;383;p25"/>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startAt="6"/>
            </a:pPr>
            <a:r>
              <a:rPr lang="en-US" dirty="0">
                <a:latin typeface="Times New Roman"/>
                <a:ea typeface="Times New Roman"/>
                <a:cs typeface="Times New Roman"/>
                <a:sym typeface="Times New Roman"/>
              </a:rPr>
              <a:t>Additional settings (Supplement)</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You can select different compiler settings for better compilation</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In advanced setting, synthesis or fitter can make different result</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In .</a:t>
            </a:r>
            <a:r>
              <a:rPr lang="en-US" dirty="0" err="1">
                <a:latin typeface="Times New Roman"/>
                <a:ea typeface="Times New Roman"/>
                <a:cs typeface="Times New Roman"/>
                <a:sym typeface="Times New Roman"/>
              </a:rPr>
              <a:t>qsf</a:t>
            </a:r>
            <a:r>
              <a:rPr lang="en-US" dirty="0">
                <a:latin typeface="Times New Roman"/>
                <a:ea typeface="Times New Roman"/>
                <a:cs typeface="Times New Roman"/>
                <a:sym typeface="Times New Roman"/>
              </a:rPr>
              <a:t> file, you can make these setting by command. </a:t>
            </a:r>
            <a:endParaRPr dirty="0"/>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Ex. 16 parallel </a:t>
            </a:r>
            <a:r>
              <a:rPr lang="en-US" dirty="0" err="1">
                <a:latin typeface="Times New Roman"/>
                <a:ea typeface="Times New Roman"/>
                <a:cs typeface="Times New Roman"/>
                <a:sym typeface="Times New Roman"/>
              </a:rPr>
              <a:t>compilier</a:t>
            </a:r>
            <a:r>
              <a:rPr lang="en-US" dirty="0">
                <a:latin typeface="Times New Roman"/>
                <a:ea typeface="Times New Roman"/>
                <a:cs typeface="Times New Roman"/>
                <a:sym typeface="Times New Roman"/>
              </a:rPr>
              <a:t> setting </a:t>
            </a:r>
            <a:endParaRPr dirty="0"/>
          </a:p>
          <a:p>
            <a:pPr marL="1143000" lvl="2" indent="-228600" algn="l" rtl="0">
              <a:lnSpc>
                <a:spcPct val="90000"/>
              </a:lnSpc>
              <a:spcBef>
                <a:spcPts val="500"/>
              </a:spcBef>
              <a:spcAft>
                <a:spcPts val="0"/>
              </a:spcAft>
              <a:buClr>
                <a:schemeClr val="dk1"/>
              </a:buClr>
              <a:buSzPts val="1600"/>
              <a:buChar char="˗"/>
            </a:pPr>
            <a:r>
              <a:rPr lang="en-US" dirty="0" err="1">
                <a:latin typeface="Times New Roman"/>
                <a:ea typeface="Times New Roman"/>
                <a:cs typeface="Times New Roman"/>
                <a:sym typeface="Times New Roman"/>
              </a:rPr>
              <a:t>set_global_assignment</a:t>
            </a:r>
            <a:r>
              <a:rPr lang="en-US" dirty="0">
                <a:latin typeface="Times New Roman"/>
                <a:ea typeface="Times New Roman"/>
                <a:cs typeface="Times New Roman"/>
                <a:sym typeface="Times New Roman"/>
              </a:rPr>
              <a:t> -name NUM_PARALLEL_PROCESSORS ALL</a:t>
            </a:r>
            <a:endParaRPr dirty="0"/>
          </a:p>
          <a:p>
            <a:pPr marL="1143000" lvl="2" indent="-228600" algn="l" rtl="0">
              <a:lnSpc>
                <a:spcPct val="90000"/>
              </a:lnSpc>
              <a:spcBef>
                <a:spcPts val="500"/>
              </a:spcBef>
              <a:spcAft>
                <a:spcPts val="0"/>
              </a:spcAft>
              <a:buClr>
                <a:schemeClr val="dk1"/>
              </a:buClr>
              <a:buSzPts val="1600"/>
              <a:buChar char="˗"/>
            </a:pPr>
            <a:r>
              <a:rPr lang="en-US" dirty="0" err="1">
                <a:latin typeface="Times New Roman"/>
                <a:ea typeface="Times New Roman"/>
                <a:cs typeface="Times New Roman"/>
                <a:sym typeface="Times New Roman"/>
              </a:rPr>
              <a:t>qsf</a:t>
            </a:r>
            <a:r>
              <a:rPr lang="en-US" dirty="0">
                <a:latin typeface="Times New Roman"/>
                <a:ea typeface="Times New Roman"/>
                <a:cs typeface="Times New Roman"/>
                <a:sym typeface="Times New Roman"/>
              </a:rPr>
              <a:t> file is very important~</a:t>
            </a:r>
            <a:endParaRPr dirty="0">
              <a:latin typeface="Times New Roman"/>
              <a:ea typeface="Times New Roman"/>
              <a:cs typeface="Times New Roman"/>
              <a:sym typeface="Times New Roman"/>
            </a:endParaRPr>
          </a:p>
        </p:txBody>
      </p:sp>
      <p:sp>
        <p:nvSpPr>
          <p:cNvPr id="384" name="Google Shape;384;p25"/>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85" name="Google Shape;385;p25"/>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386" name="Google Shape;386;p25"/>
          <p:cNvPicPr preferRelativeResize="0"/>
          <p:nvPr/>
        </p:nvPicPr>
        <p:blipFill rotWithShape="1">
          <a:blip r:embed="rId3">
            <a:alphaModFix/>
          </a:blip>
          <a:srcRect/>
          <a:stretch/>
        </p:blipFill>
        <p:spPr>
          <a:xfrm>
            <a:off x="1445506" y="3607061"/>
            <a:ext cx="2961905" cy="3104762"/>
          </a:xfrm>
          <a:prstGeom prst="rect">
            <a:avLst/>
          </a:prstGeom>
          <a:noFill/>
          <a:ln>
            <a:noFill/>
          </a:ln>
        </p:spPr>
      </p:pic>
      <p:pic>
        <p:nvPicPr>
          <p:cNvPr id="387" name="Google Shape;387;p25"/>
          <p:cNvPicPr preferRelativeResize="0"/>
          <p:nvPr/>
        </p:nvPicPr>
        <p:blipFill rotWithShape="1">
          <a:blip r:embed="rId4">
            <a:alphaModFix/>
          </a:blip>
          <a:srcRect/>
          <a:stretch/>
        </p:blipFill>
        <p:spPr>
          <a:xfrm>
            <a:off x="4792708" y="3877431"/>
            <a:ext cx="3056407" cy="283439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26"/>
          <p:cNvPicPr preferRelativeResize="0"/>
          <p:nvPr/>
        </p:nvPicPr>
        <p:blipFill rotWithShape="1">
          <a:blip r:embed="rId3">
            <a:alphaModFix/>
          </a:blip>
          <a:srcRect b="29318"/>
          <a:stretch/>
        </p:blipFill>
        <p:spPr>
          <a:xfrm>
            <a:off x="878603" y="1662692"/>
            <a:ext cx="7386794" cy="3307341"/>
          </a:xfrm>
          <a:prstGeom prst="rect">
            <a:avLst/>
          </a:prstGeom>
          <a:noFill/>
          <a:ln>
            <a:noFill/>
          </a:ln>
        </p:spPr>
      </p:pic>
      <p:sp>
        <p:nvSpPr>
          <p:cNvPr id="393" name="Google Shape;393;p26"/>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a:t>
            </a:r>
            <a:endParaRPr dirty="0">
              <a:latin typeface="Times New Roman"/>
              <a:ea typeface="Times New Roman"/>
              <a:cs typeface="Times New Roman"/>
              <a:sym typeface="Times New Roman"/>
            </a:endParaRPr>
          </a:p>
        </p:txBody>
      </p:sp>
      <p:sp>
        <p:nvSpPr>
          <p:cNvPr id="394" name="Google Shape;394;p26"/>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startAt="7"/>
            </a:pPr>
            <a:r>
              <a:rPr lang="en-US" dirty="0">
                <a:latin typeface="Times New Roman"/>
                <a:ea typeface="Times New Roman"/>
                <a:cs typeface="Times New Roman"/>
                <a:sym typeface="Times New Roman"/>
              </a:rPr>
              <a:t>Compilation report</a:t>
            </a:r>
            <a:endParaRPr dirty="0">
              <a:latin typeface="Times New Roman"/>
              <a:ea typeface="Times New Roman"/>
              <a:cs typeface="Times New Roman"/>
              <a:sym typeface="Times New Roman"/>
            </a:endParaRPr>
          </a:p>
        </p:txBody>
      </p:sp>
      <p:sp>
        <p:nvSpPr>
          <p:cNvPr id="395" name="Google Shape;395;p26"/>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96" name="Google Shape;396;p26"/>
          <p:cNvSpPr/>
          <p:nvPr/>
        </p:nvSpPr>
        <p:spPr>
          <a:xfrm>
            <a:off x="5565613" y="3893720"/>
            <a:ext cx="1763193" cy="306805"/>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26"/>
          <p:cNvSpPr/>
          <p:nvPr/>
        </p:nvSpPr>
        <p:spPr>
          <a:xfrm>
            <a:off x="5517988" y="3212788"/>
            <a:ext cx="1763193" cy="315807"/>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26"/>
          <p:cNvSpPr/>
          <p:nvPr/>
        </p:nvSpPr>
        <p:spPr>
          <a:xfrm>
            <a:off x="1242542" y="3606348"/>
            <a:ext cx="1547708" cy="169916"/>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26"/>
          <p:cNvSpPr txBox="1"/>
          <p:nvPr/>
        </p:nvSpPr>
        <p:spPr>
          <a:xfrm>
            <a:off x="3972232" y="1128290"/>
            <a:ext cx="240363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Pay attention to these</a:t>
            </a:r>
            <a:endParaRPr sz="2000" dirty="0">
              <a:solidFill>
                <a:srgbClr val="FF0000"/>
              </a:solidFill>
              <a:latin typeface="Times New Roman"/>
              <a:ea typeface="Times New Roman"/>
              <a:cs typeface="Times New Roman"/>
              <a:sym typeface="Times New Roman"/>
            </a:endParaRPr>
          </a:p>
        </p:txBody>
      </p:sp>
      <p:cxnSp>
        <p:nvCxnSpPr>
          <p:cNvPr id="401" name="Google Shape;401;p26"/>
          <p:cNvCxnSpPr>
            <a:cxnSpLocks/>
            <a:stCxn id="399" idx="2"/>
            <a:endCxn id="397" idx="0"/>
          </p:cNvCxnSpPr>
          <p:nvPr/>
        </p:nvCxnSpPr>
        <p:spPr>
          <a:xfrm rot="16200000" flipH="1">
            <a:off x="4944602" y="1757804"/>
            <a:ext cx="1684429" cy="1225538"/>
          </a:xfrm>
          <a:prstGeom prst="curvedConnector3">
            <a:avLst>
              <a:gd name="adj1" fmla="val 50000"/>
            </a:avLst>
          </a:prstGeom>
          <a:noFill/>
          <a:ln w="19050" cap="flat" cmpd="sng">
            <a:solidFill>
              <a:srgbClr val="FF0000"/>
            </a:solidFill>
            <a:prstDash val="solid"/>
            <a:miter lim="800000"/>
            <a:headEnd type="none" w="sm" len="sm"/>
            <a:tailEnd type="triangle" w="med" len="med"/>
          </a:ln>
        </p:spPr>
      </p:cxnSp>
      <p:cxnSp>
        <p:nvCxnSpPr>
          <p:cNvPr id="402" name="Google Shape;402;p26"/>
          <p:cNvCxnSpPr>
            <a:cxnSpLocks/>
            <a:stCxn id="399" idx="2"/>
            <a:endCxn id="396" idx="1"/>
          </p:cNvCxnSpPr>
          <p:nvPr/>
        </p:nvCxnSpPr>
        <p:spPr>
          <a:xfrm rot="16200000" flipH="1">
            <a:off x="4110448" y="2591958"/>
            <a:ext cx="2518764" cy="391566"/>
          </a:xfrm>
          <a:prstGeom prst="curvedConnector2">
            <a:avLst/>
          </a:prstGeom>
          <a:noFill/>
          <a:ln w="19050" cap="flat" cmpd="sng">
            <a:solidFill>
              <a:srgbClr val="FF0000"/>
            </a:solidFill>
            <a:prstDash val="solid"/>
            <a:miter lim="800000"/>
            <a:headEnd type="none" w="sm" len="sm"/>
            <a:tailEnd type="triangle" w="med" len="med"/>
          </a:ln>
        </p:spPr>
      </p:cxnSp>
      <p:sp>
        <p:nvSpPr>
          <p:cNvPr id="403" name="Google Shape;403;p26"/>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3" name="圖片 2">
            <a:extLst>
              <a:ext uri="{FF2B5EF4-FFF2-40B4-BE49-F238E27FC236}">
                <a16:creationId xmlns:a16="http://schemas.microsoft.com/office/drawing/2014/main" id="{2A6FAE1A-4A1C-4365-991E-0311CBBA707F}"/>
              </a:ext>
            </a:extLst>
          </p:cNvPr>
          <p:cNvPicPr>
            <a:picLocks noChangeAspect="1"/>
          </p:cNvPicPr>
          <p:nvPr/>
        </p:nvPicPr>
        <p:blipFill>
          <a:blip r:embed="rId4"/>
          <a:stretch>
            <a:fillRect/>
          </a:stretch>
        </p:blipFill>
        <p:spPr>
          <a:xfrm>
            <a:off x="703984" y="5129287"/>
            <a:ext cx="2086266" cy="1181265"/>
          </a:xfrm>
          <a:prstGeom prst="rect">
            <a:avLst/>
          </a:prstGeom>
        </p:spPr>
      </p:pic>
      <p:sp>
        <p:nvSpPr>
          <p:cNvPr id="16" name="Google Shape;399;p26">
            <a:extLst>
              <a:ext uri="{FF2B5EF4-FFF2-40B4-BE49-F238E27FC236}">
                <a16:creationId xmlns:a16="http://schemas.microsoft.com/office/drawing/2014/main" id="{DA7E6CFD-15A4-4F4F-BFBE-9B804D7478A7}"/>
              </a:ext>
            </a:extLst>
          </p:cNvPr>
          <p:cNvSpPr txBox="1"/>
          <p:nvPr/>
        </p:nvSpPr>
        <p:spPr>
          <a:xfrm>
            <a:off x="3114358" y="5458331"/>
            <a:ext cx="240363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Ignore this for now</a:t>
            </a:r>
            <a:endParaRPr sz="2000" dirty="0">
              <a:solidFill>
                <a:srgbClr val="FF0000"/>
              </a:solidFill>
              <a:latin typeface="Times New Roman"/>
              <a:ea typeface="Times New Roman"/>
              <a:cs typeface="Times New Roman"/>
              <a:sym typeface="Times New Roman"/>
            </a:endParaRPr>
          </a:p>
        </p:txBody>
      </p:sp>
      <p:pic>
        <p:nvPicPr>
          <p:cNvPr id="4" name="圖片 3" descr="一張含有 文字, 螢幕擷取畫面, 字型, 數字 的圖片&#10;&#10;AI 產生的內容可能不正確。">
            <a:extLst>
              <a:ext uri="{FF2B5EF4-FFF2-40B4-BE49-F238E27FC236}">
                <a16:creationId xmlns:a16="http://schemas.microsoft.com/office/drawing/2014/main" id="{11EAB60B-4DAA-39AB-3943-5A1C4DEAF59B}"/>
              </a:ext>
            </a:extLst>
          </p:cNvPr>
          <p:cNvPicPr>
            <a:picLocks noChangeAspect="1"/>
          </p:cNvPicPr>
          <p:nvPr/>
        </p:nvPicPr>
        <p:blipFill>
          <a:blip r:embed="rId5"/>
          <a:stretch>
            <a:fillRect/>
          </a:stretch>
        </p:blipFill>
        <p:spPr>
          <a:xfrm>
            <a:off x="831784" y="1605540"/>
            <a:ext cx="2579070" cy="3035449"/>
          </a:xfrm>
          <a:prstGeom prst="rect">
            <a:avLst/>
          </a:prstGeom>
        </p:spPr>
      </p:pic>
      <p:cxnSp>
        <p:nvCxnSpPr>
          <p:cNvPr id="400" name="Google Shape;400;p26"/>
          <p:cNvCxnSpPr>
            <a:cxnSpLocks/>
            <a:stCxn id="399" idx="2"/>
          </p:cNvCxnSpPr>
          <p:nvPr/>
        </p:nvCxnSpPr>
        <p:spPr>
          <a:xfrm rot="5400000">
            <a:off x="4036384" y="486290"/>
            <a:ext cx="95595" cy="2179733"/>
          </a:xfrm>
          <a:prstGeom prst="curvedConnector2">
            <a:avLst/>
          </a:prstGeom>
          <a:noFill/>
          <a:ln w="19050" cap="flat" cmpd="sng">
            <a:solidFill>
              <a:srgbClr val="FF0000"/>
            </a:solidFill>
            <a:prstDash val="solid"/>
            <a:miter lim="800000"/>
            <a:headEnd type="none" w="sm" len="sm"/>
            <a:tailEnd type="triangle" w="med" len="med"/>
          </a:ln>
        </p:spPr>
      </p:cxnSp>
      <p:sp>
        <p:nvSpPr>
          <p:cNvPr id="6" name="文字方塊 5">
            <a:extLst>
              <a:ext uri="{FF2B5EF4-FFF2-40B4-BE49-F238E27FC236}">
                <a16:creationId xmlns:a16="http://schemas.microsoft.com/office/drawing/2014/main" id="{631C70C2-E8DC-63B4-97BC-AA8C2158154D}"/>
              </a:ext>
            </a:extLst>
          </p:cNvPr>
          <p:cNvSpPr txBox="1"/>
          <p:nvPr/>
        </p:nvSpPr>
        <p:spPr>
          <a:xfrm>
            <a:off x="3936581" y="870783"/>
            <a:ext cx="2866497" cy="338554"/>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請確保</a:t>
            </a:r>
            <a:r>
              <a:rPr lang="en-US" altLang="zh-TW" sz="1600" dirty="0">
                <a:latin typeface="標楷體" panose="03000509000000000000" pitchFamily="65" charset="-120"/>
                <a:ea typeface="標楷體" panose="03000509000000000000" pitchFamily="65" charset="-120"/>
              </a:rPr>
              <a:t>fast corner</a:t>
            </a:r>
            <a:r>
              <a:rPr lang="zh-TW" altLang="en-US" sz="1600" dirty="0">
                <a:latin typeface="標楷體" panose="03000509000000000000" pitchFamily="65" charset="-120"/>
                <a:ea typeface="標楷體" panose="03000509000000000000" pitchFamily="65" charset="-120"/>
              </a:rPr>
              <a:t>一定要過</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7"/>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Step-by-step guide</a:t>
            </a:r>
            <a:endParaRPr>
              <a:latin typeface="Times New Roman"/>
              <a:ea typeface="Times New Roman"/>
              <a:cs typeface="Times New Roman"/>
              <a:sym typeface="Times New Roman"/>
            </a:endParaRPr>
          </a:p>
        </p:txBody>
      </p:sp>
      <p:sp>
        <p:nvSpPr>
          <p:cNvPr id="409" name="Google Shape;409;p27"/>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startAt="8"/>
            </a:pPr>
            <a:r>
              <a:rPr lang="en-US">
                <a:latin typeface="Times New Roman"/>
                <a:ea typeface="Times New Roman"/>
                <a:cs typeface="Times New Roman"/>
                <a:sym typeface="Times New Roman"/>
              </a:rPr>
              <a:t>Timing analyzer</a:t>
            </a:r>
            <a:endParaRPr/>
          </a:p>
          <a:p>
            <a:pPr marL="685800" lvl="1" indent="-228600" algn="l" rtl="0">
              <a:lnSpc>
                <a:spcPct val="90000"/>
              </a:lnSpc>
              <a:spcBef>
                <a:spcPts val="500"/>
              </a:spcBef>
              <a:spcAft>
                <a:spcPts val="0"/>
              </a:spcAft>
              <a:buClr>
                <a:schemeClr val="dk1"/>
              </a:buClr>
              <a:buSzPts val="1800"/>
              <a:buChar char="˗"/>
            </a:pPr>
            <a:r>
              <a:rPr lang="en-US">
                <a:latin typeface="Times New Roman"/>
                <a:ea typeface="Times New Roman"/>
                <a:cs typeface="Times New Roman"/>
                <a:sym typeface="Times New Roman"/>
              </a:rPr>
              <a:t>WNS should be positive for all corners</a:t>
            </a:r>
            <a:endParaRPr>
              <a:latin typeface="Times New Roman"/>
              <a:ea typeface="Times New Roman"/>
              <a:cs typeface="Times New Roman"/>
              <a:sym typeface="Times New Roman"/>
            </a:endParaRPr>
          </a:p>
        </p:txBody>
      </p:sp>
      <p:sp>
        <p:nvSpPr>
          <p:cNvPr id="410" name="Google Shape;410;p27"/>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411" name="Google Shape;411;p27"/>
          <p:cNvSpPr txBox="1"/>
          <p:nvPr/>
        </p:nvSpPr>
        <p:spPr>
          <a:xfrm>
            <a:off x="5360162" y="1552460"/>
            <a:ext cx="267893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Times New Roman"/>
                <a:ea typeface="Times New Roman"/>
                <a:cs typeface="Times New Roman"/>
                <a:sym typeface="Times New Roman"/>
              </a:rPr>
              <a:t>Not ok, but we’ll skip for now</a:t>
            </a:r>
            <a:endParaRPr sz="1600">
              <a:solidFill>
                <a:srgbClr val="FF0000"/>
              </a:solidFill>
              <a:latin typeface="Times New Roman"/>
              <a:ea typeface="Times New Roman"/>
              <a:cs typeface="Times New Roman"/>
              <a:sym typeface="Times New Roman"/>
            </a:endParaRPr>
          </a:p>
        </p:txBody>
      </p:sp>
      <p:sp>
        <p:nvSpPr>
          <p:cNvPr id="412" name="Google Shape;412;p27"/>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413" name="Google Shape;413;p27"/>
          <p:cNvPicPr preferRelativeResize="0"/>
          <p:nvPr/>
        </p:nvPicPr>
        <p:blipFill rotWithShape="1">
          <a:blip r:embed="rId3">
            <a:alphaModFix/>
          </a:blip>
          <a:srcRect/>
          <a:stretch/>
        </p:blipFill>
        <p:spPr>
          <a:xfrm>
            <a:off x="718494" y="1986609"/>
            <a:ext cx="7707012" cy="41929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8"/>
          <p:cNvPicPr preferRelativeResize="0"/>
          <p:nvPr/>
        </p:nvPicPr>
        <p:blipFill rotWithShape="1">
          <a:blip r:embed="rId3">
            <a:alphaModFix/>
          </a:blip>
          <a:srcRect/>
          <a:stretch/>
        </p:blipFill>
        <p:spPr>
          <a:xfrm>
            <a:off x="6572442" y="146177"/>
            <a:ext cx="2434195" cy="3685820"/>
          </a:xfrm>
          <a:prstGeom prst="rect">
            <a:avLst/>
          </a:prstGeom>
          <a:noFill/>
          <a:ln>
            <a:noFill/>
          </a:ln>
        </p:spPr>
      </p:pic>
      <p:sp>
        <p:nvSpPr>
          <p:cNvPr id="419" name="Google Shape;419;p28"/>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Step-by-step guide</a:t>
            </a:r>
            <a:endParaRPr>
              <a:latin typeface="Times New Roman"/>
              <a:ea typeface="Times New Roman"/>
              <a:cs typeface="Times New Roman"/>
              <a:sym typeface="Times New Roman"/>
            </a:endParaRPr>
          </a:p>
        </p:txBody>
      </p:sp>
      <p:sp>
        <p:nvSpPr>
          <p:cNvPr id="420" name="Google Shape;420;p28"/>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startAt="9"/>
            </a:pPr>
            <a:r>
              <a:rPr lang="en-US" dirty="0" err="1">
                <a:latin typeface="Times New Roman"/>
                <a:ea typeface="Times New Roman"/>
                <a:cs typeface="Times New Roman"/>
                <a:sym typeface="Times New Roman"/>
              </a:rPr>
              <a:t>Timequest</a:t>
            </a:r>
            <a:r>
              <a:rPr lang="en-US" dirty="0">
                <a:latin typeface="Times New Roman"/>
                <a:ea typeface="Times New Roman"/>
                <a:cs typeface="Times New Roman"/>
                <a:sym typeface="Times New Roman"/>
              </a:rPr>
              <a:t> timing analyzer</a:t>
            </a:r>
            <a:endParaRPr dirty="0">
              <a:latin typeface="Times New Roman"/>
              <a:ea typeface="Times New Roman"/>
              <a:cs typeface="Times New Roman"/>
              <a:sym typeface="Times New Roman"/>
            </a:endParaRPr>
          </a:p>
        </p:txBody>
      </p:sp>
      <p:sp>
        <p:nvSpPr>
          <p:cNvPr id="421" name="Google Shape;421;p28"/>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422" name="Google Shape;422;p28"/>
          <p:cNvSpPr/>
          <p:nvPr/>
        </p:nvSpPr>
        <p:spPr>
          <a:xfrm>
            <a:off x="5498449" y="2246085"/>
            <a:ext cx="514350" cy="186872"/>
          </a:xfrm>
          <a:prstGeom prst="rightArrow">
            <a:avLst>
              <a:gd name="adj1" fmla="val 50000"/>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28"/>
          <p:cNvSpPr/>
          <p:nvPr/>
        </p:nvSpPr>
        <p:spPr>
          <a:xfrm>
            <a:off x="7724775" y="3618772"/>
            <a:ext cx="411263" cy="124553"/>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28"/>
          <p:cNvSpPr/>
          <p:nvPr/>
        </p:nvSpPr>
        <p:spPr>
          <a:xfrm rot="-5400000" flipH="1">
            <a:off x="7140725" y="4035177"/>
            <a:ext cx="457200" cy="488738"/>
          </a:xfrm>
          <a:prstGeom prst="bentUpArrow">
            <a:avLst>
              <a:gd name="adj1" fmla="val 25000"/>
              <a:gd name="adj2" fmla="val 25000"/>
              <a:gd name="adj3" fmla="val 25000"/>
            </a:avLst>
          </a:prstGeom>
          <a:noFill/>
          <a:ln w="9525"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28"/>
          <p:cNvSpPr txBox="1"/>
          <p:nvPr/>
        </p:nvSpPr>
        <p:spPr>
          <a:xfrm>
            <a:off x="6342910" y="4920364"/>
            <a:ext cx="233910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Times New Roman"/>
                <a:ea typeface="Times New Roman"/>
                <a:cs typeface="Times New Roman"/>
                <a:sym typeface="Times New Roman"/>
              </a:rPr>
              <a:t>此工具可找到</a:t>
            </a:r>
            <a:endParaRPr sz="2800">
              <a:solidFill>
                <a:srgbClr val="FF0000"/>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rgbClr val="FF0000"/>
                </a:solidFill>
                <a:latin typeface="Times New Roman"/>
                <a:ea typeface="Times New Roman"/>
                <a:cs typeface="Times New Roman"/>
                <a:sym typeface="Times New Roman"/>
              </a:rPr>
              <a:t>Critical path</a:t>
            </a:r>
            <a:endParaRPr/>
          </a:p>
        </p:txBody>
      </p:sp>
      <p:sp>
        <p:nvSpPr>
          <p:cNvPr id="426" name="Google Shape;426;p28"/>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427" name="Google Shape;427;p28"/>
          <p:cNvPicPr preferRelativeResize="0"/>
          <p:nvPr/>
        </p:nvPicPr>
        <p:blipFill rotWithShape="1">
          <a:blip r:embed="rId4">
            <a:alphaModFix/>
          </a:blip>
          <a:srcRect/>
          <a:stretch/>
        </p:blipFill>
        <p:spPr>
          <a:xfrm>
            <a:off x="648175" y="1663883"/>
            <a:ext cx="4679895" cy="1538147"/>
          </a:xfrm>
          <a:prstGeom prst="rect">
            <a:avLst/>
          </a:prstGeom>
          <a:noFill/>
          <a:ln>
            <a:noFill/>
          </a:ln>
        </p:spPr>
      </p:pic>
      <p:pic>
        <p:nvPicPr>
          <p:cNvPr id="428" name="Google Shape;428;p28"/>
          <p:cNvPicPr preferRelativeResize="0"/>
          <p:nvPr/>
        </p:nvPicPr>
        <p:blipFill rotWithShape="1">
          <a:blip r:embed="rId5">
            <a:alphaModFix/>
          </a:blip>
          <a:srcRect/>
          <a:stretch/>
        </p:blipFill>
        <p:spPr>
          <a:xfrm>
            <a:off x="1151482" y="3415375"/>
            <a:ext cx="4855061" cy="28000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9"/>
          <p:cNvSpPr txBox="1">
            <a:spLocks noGrp="1"/>
          </p:cNvSpPr>
          <p:nvPr>
            <p:ph type="title"/>
          </p:nvPr>
        </p:nvSpPr>
        <p:spPr>
          <a:xfrm>
            <a:off x="477795" y="24832"/>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a:t>
            </a:r>
            <a:endParaRPr dirty="0">
              <a:latin typeface="Times New Roman"/>
              <a:ea typeface="Times New Roman"/>
              <a:cs typeface="Times New Roman"/>
              <a:sym typeface="Times New Roman"/>
            </a:endParaRPr>
          </a:p>
        </p:txBody>
      </p:sp>
      <p:sp>
        <p:nvSpPr>
          <p:cNvPr id="434" name="Google Shape;434;p29"/>
          <p:cNvSpPr txBox="1">
            <a:spLocks noGrp="1"/>
          </p:cNvSpPr>
          <p:nvPr>
            <p:ph type="body" idx="1"/>
          </p:nvPr>
        </p:nvSpPr>
        <p:spPr>
          <a:xfrm>
            <a:off x="477795" y="916571"/>
            <a:ext cx="8192380" cy="4096004"/>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startAt="10"/>
            </a:pPr>
            <a:r>
              <a:rPr lang="en-US" dirty="0">
                <a:latin typeface="Times New Roman"/>
                <a:ea typeface="Times New Roman"/>
                <a:cs typeface="Times New Roman"/>
                <a:sym typeface="Times New Roman"/>
              </a:rPr>
              <a:t>Programmer</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After finish compilation</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cd &lt;your path&gt;/riffa_2.2.2/source/</a:t>
            </a:r>
            <a:r>
              <a:rPr lang="en-US" dirty="0" err="1">
                <a:latin typeface="Times New Roman"/>
                <a:ea typeface="Times New Roman"/>
                <a:cs typeface="Times New Roman"/>
                <a:sym typeface="Times New Roman"/>
              </a:rPr>
              <a:t>fpga</a:t>
            </a:r>
            <a:r>
              <a:rPr lang="en-US" dirty="0">
                <a:latin typeface="Times New Roman"/>
                <a:ea typeface="Times New Roman"/>
                <a:cs typeface="Times New Roman"/>
                <a:sym typeface="Times New Roman"/>
              </a:rPr>
              <a:t>/altera/</a:t>
            </a:r>
            <a:r>
              <a:rPr lang="en-US" dirty="0">
                <a:solidFill>
                  <a:srgbClr val="00B0F0"/>
                </a:solidFill>
                <a:latin typeface="Times New Roman"/>
                <a:ea typeface="Times New Roman"/>
                <a:cs typeface="Times New Roman"/>
                <a:sym typeface="Times New Roman"/>
              </a:rPr>
              <a:t>de5</a:t>
            </a:r>
            <a:r>
              <a:rPr lang="en-US" dirty="0">
                <a:latin typeface="Times New Roman"/>
                <a:ea typeface="Times New Roman"/>
                <a:cs typeface="Times New Roman"/>
                <a:sym typeface="Times New Roman"/>
              </a:rPr>
              <a:t>/</a:t>
            </a:r>
            <a:r>
              <a:rPr lang="en-US" dirty="0" err="1">
                <a:solidFill>
                  <a:srgbClr val="00B050"/>
                </a:solidFill>
                <a:latin typeface="Times New Roman"/>
                <a:ea typeface="Times New Roman"/>
                <a:cs typeface="Times New Roman"/>
                <a:sym typeface="Times New Roman"/>
              </a:rPr>
              <a:t>DE#Gen#x#If</a:t>
            </a:r>
            <a:r>
              <a:rPr lang="en-US" dirty="0">
                <a:solidFill>
                  <a:srgbClr val="00B050"/>
                </a:solidFill>
                <a:latin typeface="Times New Roman"/>
                <a:ea typeface="Times New Roman"/>
                <a:cs typeface="Times New Roman"/>
                <a:sym typeface="Times New Roman"/>
              </a:rPr>
              <a:t>###</a:t>
            </a:r>
            <a:r>
              <a:rPr lang="en-US" dirty="0">
                <a:latin typeface="Times New Roman"/>
                <a:ea typeface="Times New Roman"/>
                <a:cs typeface="Times New Roman"/>
                <a:sym typeface="Times New Roman"/>
              </a:rPr>
              <a:t>/bit/</a:t>
            </a:r>
            <a:endParaRPr lang="en-US"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Run:   /</a:t>
            </a:r>
            <a:r>
              <a:rPr lang="en-US" dirty="0" err="1">
                <a:latin typeface="Times New Roman"/>
                <a:ea typeface="Times New Roman"/>
                <a:cs typeface="Times New Roman"/>
                <a:sym typeface="Times New Roman"/>
              </a:rPr>
              <a:t>mnt</a:t>
            </a:r>
            <a:r>
              <a:rPr lang="en-US" dirty="0">
                <a:latin typeface="Times New Roman"/>
                <a:ea typeface="Times New Roman"/>
                <a:cs typeface="Times New Roman"/>
                <a:sym typeface="Times New Roman"/>
              </a:rPr>
              <a:t>/ds1515/opt/</a:t>
            </a:r>
            <a:r>
              <a:rPr lang="en-US" dirty="0" err="1">
                <a:latin typeface="Times New Roman"/>
                <a:ea typeface="Times New Roman"/>
                <a:cs typeface="Times New Roman"/>
                <a:sym typeface="Times New Roman"/>
              </a:rPr>
              <a:t>intelFPGA</a:t>
            </a:r>
            <a:r>
              <a:rPr lang="en-US" dirty="0">
                <a:latin typeface="Times New Roman"/>
                <a:ea typeface="Times New Roman"/>
                <a:cs typeface="Times New Roman"/>
                <a:sym typeface="Times New Roman"/>
              </a:rPr>
              <a:t>/17.0/</a:t>
            </a:r>
            <a:r>
              <a:rPr lang="en-US" dirty="0" err="1">
                <a:latin typeface="Times New Roman"/>
                <a:ea typeface="Times New Roman"/>
                <a:cs typeface="Times New Roman"/>
                <a:sym typeface="Times New Roman"/>
              </a:rPr>
              <a:t>quartus</a:t>
            </a:r>
            <a:r>
              <a:rPr lang="en-US" dirty="0">
                <a:latin typeface="Times New Roman"/>
                <a:ea typeface="Times New Roman"/>
                <a:cs typeface="Times New Roman"/>
                <a:sym typeface="Times New Roman"/>
              </a:rPr>
              <a:t>/bin/</a:t>
            </a:r>
            <a:r>
              <a:rPr lang="en-US" dirty="0" err="1">
                <a:latin typeface="Times New Roman"/>
                <a:ea typeface="Times New Roman"/>
                <a:cs typeface="Times New Roman"/>
                <a:sym typeface="Times New Roman"/>
              </a:rPr>
              <a:t>jtagconfig</a:t>
            </a:r>
            <a:endParaRPr lang="en-US" dirty="0">
              <a:latin typeface="Times New Roman"/>
              <a:ea typeface="Times New Roman"/>
              <a:cs typeface="Times New Roman"/>
              <a:sym typeface="Times New Roman"/>
            </a:endParaRPr>
          </a:p>
          <a:p>
            <a:pPr marL="457200" lvl="1" indent="0" algn="l" rtl="0">
              <a:lnSpc>
                <a:spcPct val="90000"/>
              </a:lnSpc>
              <a:spcBef>
                <a:spcPts val="500"/>
              </a:spcBef>
              <a:spcAft>
                <a:spcPts val="0"/>
              </a:spcAft>
              <a:buClr>
                <a:schemeClr val="dk1"/>
              </a:buClr>
              <a:buSzPts val="1800"/>
              <a:buNone/>
            </a:pPr>
            <a:endParaRPr lang="en-US" dirty="0">
              <a:latin typeface="Times New Roman"/>
              <a:ea typeface="Times New Roman"/>
              <a:cs typeface="Times New Roman"/>
              <a:sym typeface="Times New Roman"/>
            </a:endParaRPr>
          </a:p>
          <a:p>
            <a:pPr marL="457200" lvl="1" indent="0">
              <a:buNone/>
            </a:pPr>
            <a:endParaRPr lang="en-US" altLang="zh-TW" dirty="0">
              <a:latin typeface="Times New Roman"/>
              <a:ea typeface="Times New Roman"/>
              <a:cs typeface="Times New Roman"/>
              <a:sym typeface="Times New Roman"/>
            </a:endParaRPr>
          </a:p>
          <a:p>
            <a:pPr marL="685800" lvl="1" indent="-228600"/>
            <a:r>
              <a:rPr lang="zh-TW" altLang="en-US" dirty="0">
                <a:latin typeface="標楷體" panose="03000509000000000000" pitchFamily="65" charset="-120"/>
                <a:ea typeface="標楷體" panose="03000509000000000000" pitchFamily="65" charset="-120"/>
                <a:cs typeface="Times New Roman"/>
                <a:sym typeface="Times New Roman"/>
              </a:rPr>
              <a:t>這邊只有一個板子</a:t>
            </a:r>
            <a:r>
              <a:rPr lang="en-US" altLang="zh-TW" dirty="0">
                <a:latin typeface="標楷體" panose="03000509000000000000" pitchFamily="65" charset="-120"/>
                <a:ea typeface="標楷體" panose="03000509000000000000" pitchFamily="65" charset="-120"/>
                <a:cs typeface="Times New Roman"/>
                <a:sym typeface="Times New Roman"/>
              </a:rPr>
              <a:t>DE5 standard</a:t>
            </a:r>
            <a:r>
              <a:rPr lang="zh-TW" altLang="en-US" dirty="0">
                <a:latin typeface="標楷體" panose="03000509000000000000" pitchFamily="65" charset="-120"/>
                <a:ea typeface="標楷體" panose="03000509000000000000" pitchFamily="65" charset="-120"/>
                <a:cs typeface="Times New Roman"/>
                <a:sym typeface="Times New Roman"/>
              </a:rPr>
              <a:t>，所以</a:t>
            </a:r>
            <a:r>
              <a:rPr lang="en-US" altLang="zh-TW" dirty="0">
                <a:latin typeface="標楷體" panose="03000509000000000000" pitchFamily="65" charset="-120"/>
                <a:ea typeface="標楷體" panose="03000509000000000000" pitchFamily="65" charset="-120"/>
                <a:cs typeface="Times New Roman"/>
                <a:sym typeface="Times New Roman"/>
              </a:rPr>
              <a:t>c=1</a:t>
            </a:r>
            <a:r>
              <a:rPr lang="zh-TW" altLang="en-US" dirty="0">
                <a:latin typeface="標楷體" panose="03000509000000000000" pitchFamily="65" charset="-120"/>
                <a:ea typeface="標楷體" panose="03000509000000000000" pitchFamily="65" charset="-120"/>
                <a:cs typeface="Times New Roman"/>
                <a:sym typeface="Times New Roman"/>
              </a:rPr>
              <a:t>，如果發現有其他板子，看你要用哪塊，</a:t>
            </a:r>
            <a:r>
              <a:rPr lang="en-US" altLang="zh-TW" dirty="0">
                <a:latin typeface="標楷體" panose="03000509000000000000" pitchFamily="65" charset="-120"/>
                <a:ea typeface="標楷體" panose="03000509000000000000" pitchFamily="65" charset="-120"/>
                <a:cs typeface="Times New Roman"/>
                <a:sym typeface="Times New Roman"/>
              </a:rPr>
              <a:t>c</a:t>
            </a:r>
            <a:r>
              <a:rPr lang="zh-TW" altLang="en-US" dirty="0">
                <a:latin typeface="標楷體" panose="03000509000000000000" pitchFamily="65" charset="-120"/>
                <a:ea typeface="標楷體" panose="03000509000000000000" pitchFamily="65" charset="-120"/>
                <a:cs typeface="Times New Roman"/>
                <a:sym typeface="Times New Roman"/>
              </a:rPr>
              <a:t>就設定那個</a:t>
            </a:r>
            <a:r>
              <a:rPr lang="en-US" altLang="zh-TW" dirty="0">
                <a:latin typeface="標楷體" panose="03000509000000000000" pitchFamily="65" charset="-120"/>
                <a:ea typeface="標楷體" panose="03000509000000000000" pitchFamily="65" charset="-120"/>
                <a:cs typeface="Times New Roman"/>
                <a:sym typeface="Times New Roman"/>
              </a:rPr>
              <a:t>(</a:t>
            </a:r>
            <a:r>
              <a:rPr lang="zh-TW" altLang="en-US" dirty="0">
                <a:latin typeface="標楷體" panose="03000509000000000000" pitchFamily="65" charset="-120"/>
                <a:ea typeface="標楷體" panose="03000509000000000000" pitchFamily="65" charset="-120"/>
                <a:cs typeface="Times New Roman"/>
                <a:sym typeface="Times New Roman"/>
              </a:rPr>
              <a:t>但</a:t>
            </a:r>
            <a:r>
              <a:rPr lang="en-US" altLang="zh-TW" dirty="0">
                <a:latin typeface="標楷體" panose="03000509000000000000" pitchFamily="65" charset="-120"/>
                <a:ea typeface="標楷體" panose="03000509000000000000" pitchFamily="65" charset="-120"/>
                <a:cs typeface="Times New Roman"/>
                <a:sym typeface="Times New Roman"/>
              </a:rPr>
              <a:t>c=1</a:t>
            </a:r>
            <a:r>
              <a:rPr lang="zh-TW" altLang="en-US" dirty="0">
                <a:latin typeface="標楷體" panose="03000509000000000000" pitchFamily="65" charset="-120"/>
                <a:ea typeface="標楷體" panose="03000509000000000000" pitchFamily="65" charset="-120"/>
                <a:cs typeface="Times New Roman"/>
                <a:sym typeface="Times New Roman"/>
              </a:rPr>
              <a:t>會最快，因為離</a:t>
            </a:r>
            <a:r>
              <a:rPr lang="en-US" altLang="zh-TW" dirty="0">
                <a:latin typeface="標楷體" panose="03000509000000000000" pitchFamily="65" charset="-120"/>
                <a:ea typeface="標楷體" panose="03000509000000000000" pitchFamily="65" charset="-120"/>
                <a:cs typeface="Times New Roman"/>
                <a:sym typeface="Times New Roman"/>
              </a:rPr>
              <a:t>CPU</a:t>
            </a:r>
            <a:r>
              <a:rPr lang="zh-TW" altLang="en-US" dirty="0">
                <a:latin typeface="標楷體" panose="03000509000000000000" pitchFamily="65" charset="-120"/>
                <a:ea typeface="標楷體" panose="03000509000000000000" pitchFamily="65" charset="-120"/>
                <a:cs typeface="Times New Roman"/>
                <a:sym typeface="Times New Roman"/>
              </a:rPr>
              <a:t>最近</a:t>
            </a:r>
            <a:r>
              <a:rPr lang="en-US" altLang="zh-TW" dirty="0">
                <a:latin typeface="標楷體" panose="03000509000000000000" pitchFamily="65" charset="-120"/>
                <a:ea typeface="標楷體" panose="03000509000000000000" pitchFamily="65" charset="-120"/>
                <a:cs typeface="Times New Roman"/>
                <a:sym typeface="Times New Roman"/>
              </a:rPr>
              <a:t>)</a:t>
            </a:r>
            <a:endParaRPr lang="en-US" sz="800" dirty="0">
              <a:latin typeface="Times New Roman"/>
              <a:ea typeface="Times New Roman"/>
              <a:cs typeface="Times New Roman"/>
              <a:sym typeface="Times New Roman"/>
            </a:endParaRPr>
          </a:p>
          <a:p>
            <a:pPr marL="685800" lvl="1" indent="-228600"/>
            <a:r>
              <a:rPr lang="en-US" dirty="0">
                <a:latin typeface="Times New Roman"/>
                <a:ea typeface="Times New Roman"/>
                <a:cs typeface="Times New Roman"/>
                <a:sym typeface="Times New Roman"/>
              </a:rPr>
              <a:t>Run:   /</a:t>
            </a:r>
            <a:r>
              <a:rPr lang="en-US" dirty="0" err="1">
                <a:latin typeface="Times New Roman"/>
                <a:ea typeface="Times New Roman"/>
                <a:cs typeface="Times New Roman"/>
                <a:sym typeface="Times New Roman"/>
              </a:rPr>
              <a:t>mnt</a:t>
            </a:r>
            <a:r>
              <a:rPr lang="en-US" dirty="0">
                <a:latin typeface="Times New Roman"/>
                <a:ea typeface="Times New Roman"/>
                <a:cs typeface="Times New Roman"/>
                <a:sym typeface="Times New Roman"/>
              </a:rPr>
              <a:t>/ds1515/opt/</a:t>
            </a:r>
            <a:r>
              <a:rPr lang="en-US" dirty="0" err="1">
                <a:latin typeface="Times New Roman"/>
                <a:ea typeface="Times New Roman"/>
                <a:cs typeface="Times New Roman"/>
                <a:sym typeface="Times New Roman"/>
              </a:rPr>
              <a:t>intelFPGA</a:t>
            </a:r>
            <a:r>
              <a:rPr lang="en-US" dirty="0">
                <a:latin typeface="Times New Roman"/>
                <a:ea typeface="Times New Roman"/>
                <a:cs typeface="Times New Roman"/>
                <a:sym typeface="Times New Roman"/>
              </a:rPr>
              <a:t>/17.0/</a:t>
            </a:r>
            <a:r>
              <a:rPr lang="en-US" dirty="0" err="1">
                <a:latin typeface="Times New Roman"/>
                <a:ea typeface="Times New Roman"/>
                <a:cs typeface="Times New Roman"/>
                <a:sym typeface="Times New Roman"/>
              </a:rPr>
              <a:t>quartus</a:t>
            </a:r>
            <a:r>
              <a:rPr lang="en-US" dirty="0">
                <a:latin typeface="Times New Roman"/>
                <a:ea typeface="Times New Roman"/>
                <a:cs typeface="Times New Roman"/>
                <a:sym typeface="Times New Roman"/>
              </a:rPr>
              <a:t>/bin/</a:t>
            </a:r>
            <a:r>
              <a:rPr lang="en-US" dirty="0" err="1">
                <a:latin typeface="Times New Roman"/>
                <a:ea typeface="Times New Roman"/>
                <a:cs typeface="Times New Roman"/>
                <a:sym typeface="Times New Roman"/>
              </a:rPr>
              <a:t>quartus_pgm</a:t>
            </a:r>
            <a:r>
              <a:rPr lang="en-US" dirty="0">
                <a:latin typeface="Times New Roman"/>
                <a:ea typeface="Times New Roman"/>
                <a:cs typeface="Times New Roman"/>
                <a:sym typeface="Times New Roman"/>
              </a:rPr>
              <a:t> -m </a:t>
            </a:r>
            <a:r>
              <a:rPr lang="en-US" dirty="0" err="1">
                <a:latin typeface="Times New Roman"/>
                <a:ea typeface="Times New Roman"/>
                <a:cs typeface="Times New Roman"/>
                <a:sym typeface="Times New Roman"/>
              </a:rPr>
              <a:t>jtag</a:t>
            </a:r>
            <a:r>
              <a:rPr lang="en-US" dirty="0">
                <a:latin typeface="Times New Roman"/>
                <a:ea typeface="Times New Roman"/>
                <a:cs typeface="Times New Roman"/>
                <a:sym typeface="Times New Roman"/>
              </a:rPr>
              <a:t> </a:t>
            </a:r>
            <a:r>
              <a:rPr lang="en-US" dirty="0">
                <a:solidFill>
                  <a:srgbClr val="FF0000"/>
                </a:solidFill>
                <a:latin typeface="Times New Roman"/>
                <a:ea typeface="Times New Roman"/>
                <a:cs typeface="Times New Roman"/>
                <a:sym typeface="Times New Roman"/>
              </a:rPr>
              <a:t>-c 1 </a:t>
            </a:r>
            <a:r>
              <a:rPr lang="en-US" dirty="0">
                <a:latin typeface="Times New Roman"/>
                <a:ea typeface="Times New Roman"/>
                <a:cs typeface="Times New Roman"/>
                <a:sym typeface="Times New Roman"/>
              </a:rPr>
              <a:t>-o “p;</a:t>
            </a:r>
            <a:r>
              <a:rPr lang="en-US" altLang="zh-TW" dirty="0">
                <a:solidFill>
                  <a:srgbClr val="00B050"/>
                </a:solidFill>
                <a:latin typeface="Times New Roman"/>
                <a:ea typeface="Times New Roman"/>
                <a:cs typeface="Times New Roman"/>
                <a:sym typeface="Times New Roman"/>
              </a:rPr>
              <a:t>DE5QGen2x8If128</a:t>
            </a:r>
            <a:r>
              <a:rPr lang="en-US" dirty="0">
                <a:latin typeface="Times New Roman"/>
                <a:ea typeface="Times New Roman"/>
                <a:cs typeface="Times New Roman"/>
                <a:sym typeface="Times New Roman"/>
              </a:rPr>
              <a:t>.sof </a:t>
            </a:r>
            <a:r>
              <a:rPr lang="en-US" altLang="zh-TW" dirty="0">
                <a:latin typeface="Times New Roman"/>
                <a:ea typeface="Times New Roman"/>
                <a:cs typeface="Times New Roman"/>
                <a:sym typeface="Times New Roman"/>
              </a:rPr>
              <a:t>”</a:t>
            </a:r>
            <a:r>
              <a:rPr lang="zh-TW" altLang="en-US" dirty="0">
                <a:latin typeface="Times New Roman"/>
                <a:ea typeface="Times New Roman"/>
                <a:cs typeface="Times New Roman"/>
                <a:sym typeface="Times New Roman"/>
              </a:rPr>
              <a:t>  </a:t>
            </a:r>
            <a:r>
              <a:rPr lang="en-US" altLang="zh-TW" dirty="0">
                <a:latin typeface="Times New Roman"/>
                <a:ea typeface="Times New Roman"/>
                <a:cs typeface="Times New Roman"/>
                <a:sym typeface="Times New Roman"/>
              </a:rPr>
              <a:t>(</a:t>
            </a:r>
            <a:r>
              <a:rPr lang="en-US" altLang="zh-TW" sz="1600" dirty="0">
                <a:latin typeface="標楷體" panose="03000509000000000000" pitchFamily="65" charset="-120"/>
                <a:ea typeface="標楷體" panose="03000509000000000000" pitchFamily="65" charset="-120"/>
                <a:cs typeface="Times New Roman"/>
                <a:sym typeface="Times New Roman"/>
              </a:rPr>
              <a:t>ppt</a:t>
            </a:r>
            <a:r>
              <a:rPr lang="zh-TW" altLang="en-US" sz="1600" dirty="0">
                <a:latin typeface="標楷體" panose="03000509000000000000" pitchFamily="65" charset="-120"/>
                <a:ea typeface="標楷體" panose="03000509000000000000" pitchFamily="65" charset="-120"/>
                <a:cs typeface="Times New Roman"/>
                <a:sym typeface="Times New Roman"/>
              </a:rPr>
              <a:t>格式關係，如複製指令貼上，</a:t>
            </a:r>
            <a:r>
              <a:rPr lang="en-US" altLang="zh-TW" sz="1600" dirty="0">
                <a:latin typeface="標楷體" panose="03000509000000000000" pitchFamily="65" charset="-120"/>
                <a:ea typeface="標楷體" panose="03000509000000000000" pitchFamily="65" charset="-120"/>
                <a:cs typeface="Times New Roman"/>
                <a:sym typeface="Times New Roman"/>
              </a:rPr>
              <a:t>””</a:t>
            </a:r>
            <a:r>
              <a:rPr lang="zh-TW" altLang="en-US" sz="1600" dirty="0">
                <a:latin typeface="標楷體" panose="03000509000000000000" pitchFamily="65" charset="-120"/>
                <a:ea typeface="標楷體" panose="03000509000000000000" pitchFamily="65" charset="-120"/>
                <a:cs typeface="Times New Roman"/>
                <a:sym typeface="Times New Roman"/>
              </a:rPr>
              <a:t>括號請重打</a:t>
            </a:r>
            <a:r>
              <a:rPr lang="en-US" altLang="zh-TW" dirty="0">
                <a:latin typeface="Times New Roman"/>
                <a:ea typeface="Times New Roman"/>
                <a:cs typeface="Times New Roman"/>
                <a:sym typeface="Times New Roman"/>
              </a:rPr>
              <a:t>)</a:t>
            </a:r>
            <a:endParaRPr dirty="0"/>
          </a:p>
          <a:p>
            <a:pPr marL="1143000" lvl="2" indent="-228600">
              <a:buClr>
                <a:srgbClr val="FF0000"/>
              </a:buClr>
            </a:pPr>
            <a:r>
              <a:rPr lang="en-US" dirty="0">
                <a:solidFill>
                  <a:srgbClr val="FF0000"/>
                </a:solidFill>
                <a:latin typeface="Times New Roman"/>
                <a:ea typeface="Times New Roman"/>
                <a:cs typeface="Times New Roman"/>
                <a:sym typeface="Times New Roman"/>
              </a:rPr>
              <a:t>After you compiled, </a:t>
            </a:r>
            <a:r>
              <a:rPr lang="en-US" altLang="zh-TW" dirty="0" err="1">
                <a:solidFill>
                  <a:srgbClr val="00B050"/>
                </a:solidFill>
                <a:latin typeface="Times New Roman"/>
                <a:ea typeface="Times New Roman"/>
                <a:cs typeface="Times New Roman"/>
                <a:sym typeface="Times New Roman"/>
              </a:rPr>
              <a:t>DE#Gen#x#If</a:t>
            </a:r>
            <a:r>
              <a:rPr lang="en-US" altLang="zh-TW" dirty="0">
                <a:solidFill>
                  <a:srgbClr val="00B050"/>
                </a:solidFill>
                <a:latin typeface="Times New Roman"/>
                <a:ea typeface="Times New Roman"/>
                <a:cs typeface="Times New Roman"/>
                <a:sym typeface="Times New Roman"/>
              </a:rPr>
              <a:t>###</a:t>
            </a:r>
            <a:r>
              <a:rPr lang="en-US" altLang="zh-TW" dirty="0">
                <a:latin typeface="Times New Roman"/>
                <a:ea typeface="Times New Roman"/>
                <a:cs typeface="Times New Roman"/>
                <a:sym typeface="Times New Roman"/>
              </a:rPr>
              <a:t>.sof  </a:t>
            </a:r>
            <a:r>
              <a:rPr lang="en-US" altLang="zh-TW" dirty="0">
                <a:solidFill>
                  <a:srgbClr val="FF0000"/>
                </a:solidFill>
                <a:latin typeface="Times New Roman"/>
                <a:ea typeface="Times New Roman"/>
                <a:cs typeface="Times New Roman"/>
                <a:sym typeface="Times New Roman"/>
              </a:rPr>
              <a:t>under </a:t>
            </a:r>
            <a:r>
              <a:rPr lang="en-US" dirty="0">
                <a:solidFill>
                  <a:srgbClr val="FF0000"/>
                </a:solidFill>
                <a:latin typeface="Times New Roman"/>
                <a:ea typeface="Times New Roman"/>
                <a:cs typeface="Times New Roman"/>
                <a:sym typeface="Times New Roman"/>
              </a:rPr>
              <a:t>/bit/ folder</a:t>
            </a:r>
            <a:r>
              <a:rPr lang="zh-TW" altLang="en-US" dirty="0">
                <a:solidFill>
                  <a:srgbClr val="FF0000"/>
                </a:solidFill>
                <a:latin typeface="Times New Roman"/>
                <a:ea typeface="Times New Roman"/>
                <a:cs typeface="Times New Roman"/>
                <a:sym typeface="Times New Roman"/>
              </a:rPr>
              <a:t> </a:t>
            </a:r>
            <a:r>
              <a:rPr lang="en-US" altLang="zh-TW" dirty="0">
                <a:solidFill>
                  <a:srgbClr val="FF0000"/>
                </a:solidFill>
                <a:latin typeface="Times New Roman"/>
                <a:ea typeface="Times New Roman"/>
                <a:cs typeface="Times New Roman"/>
                <a:sym typeface="Times New Roman"/>
              </a:rPr>
              <a:t>will be updated</a:t>
            </a:r>
            <a:endParaRPr lang="en-US" dirty="0">
              <a:solidFill>
                <a:srgbClr val="FF0000"/>
              </a:solidFill>
              <a:latin typeface="Times New Roman"/>
              <a:ea typeface="Times New Roman"/>
              <a:cs typeface="Times New Roman"/>
              <a:sym typeface="Times New Roman"/>
            </a:endParaRPr>
          </a:p>
          <a:p>
            <a:pPr marL="1143000" lvl="2" indent="-228600">
              <a:buClr>
                <a:srgbClr val="FF0000"/>
              </a:buClr>
            </a:pPr>
            <a:r>
              <a:rPr lang="zh-TW" altLang="en-US" dirty="0">
                <a:solidFill>
                  <a:srgbClr val="FF0000"/>
                </a:solidFill>
                <a:latin typeface="標楷體" panose="03000509000000000000" pitchFamily="65" charset="-120"/>
                <a:ea typeface="標楷體" panose="03000509000000000000" pitchFamily="65" charset="-120"/>
                <a:cs typeface="Times New Roman"/>
                <a:sym typeface="Times New Roman"/>
              </a:rPr>
              <a:t>這個指令會把電路燒上板子，</a:t>
            </a:r>
            <a:r>
              <a:rPr lang="en-US" altLang="zh-TW" dirty="0">
                <a:latin typeface="Times New Roman"/>
                <a:ea typeface="Times New Roman"/>
                <a:cs typeface="Times New Roman"/>
                <a:sym typeface="Times New Roman"/>
              </a:rPr>
              <a:t> “</a:t>
            </a:r>
            <a:r>
              <a:rPr lang="en-US" altLang="zh-TW" dirty="0" err="1">
                <a:latin typeface="Times New Roman"/>
                <a:ea typeface="Times New Roman"/>
                <a:cs typeface="Times New Roman"/>
                <a:sym typeface="Times New Roman"/>
              </a:rPr>
              <a:t>p;</a:t>
            </a:r>
            <a:r>
              <a:rPr lang="en-US" altLang="zh-TW" dirty="0" err="1">
                <a:solidFill>
                  <a:srgbClr val="00B050"/>
                </a:solidFill>
                <a:latin typeface="Times New Roman"/>
                <a:ea typeface="Times New Roman"/>
                <a:cs typeface="Times New Roman"/>
                <a:sym typeface="Times New Roman"/>
              </a:rPr>
              <a:t>DE#Gen#x#If</a:t>
            </a:r>
            <a:r>
              <a:rPr lang="en-US" altLang="zh-TW" dirty="0">
                <a:solidFill>
                  <a:srgbClr val="00B050"/>
                </a:solidFill>
                <a:latin typeface="Times New Roman"/>
                <a:ea typeface="Times New Roman"/>
                <a:cs typeface="Times New Roman"/>
                <a:sym typeface="Times New Roman"/>
              </a:rPr>
              <a:t>###</a:t>
            </a:r>
            <a:r>
              <a:rPr lang="en-US" altLang="zh-TW" dirty="0">
                <a:latin typeface="Times New Roman"/>
                <a:ea typeface="Times New Roman"/>
                <a:cs typeface="Times New Roman"/>
                <a:sym typeface="Times New Roman"/>
              </a:rPr>
              <a:t>.sof ”</a:t>
            </a:r>
            <a:r>
              <a:rPr lang="zh-TW" altLang="en-US" dirty="0">
                <a:latin typeface="Times New Roman"/>
                <a:ea typeface="Times New Roman"/>
                <a:cs typeface="Times New Roman"/>
                <a:sym typeface="Times New Roman"/>
              </a:rPr>
              <a:t> </a:t>
            </a:r>
            <a:r>
              <a:rPr lang="zh-TW" altLang="en-US" dirty="0">
                <a:latin typeface="標楷體" panose="03000509000000000000" pitchFamily="65" charset="-120"/>
                <a:ea typeface="標楷體" panose="03000509000000000000" pitchFamily="65" charset="-120"/>
                <a:cs typeface="Times New Roman"/>
                <a:sym typeface="Times New Roman"/>
              </a:rPr>
              <a:t>長得很奇怪但沒錯</a:t>
            </a:r>
            <a:endParaRPr lang="en-US" altLang="zh-TW" dirty="0">
              <a:latin typeface="標楷體" panose="03000509000000000000" pitchFamily="65" charset="-120"/>
              <a:ea typeface="標楷體" panose="03000509000000000000" pitchFamily="65" charset="-120"/>
              <a:cs typeface="Times New Roman"/>
              <a:sym typeface="Times New Roman"/>
            </a:endParaRPr>
          </a:p>
          <a:p>
            <a:pPr marL="1143000" lvl="2" indent="-228600">
              <a:buClr>
                <a:srgbClr val="FF0000"/>
              </a:buClr>
            </a:pPr>
            <a:r>
              <a:rPr lang="zh-TW" altLang="en-US" dirty="0">
                <a:latin typeface="標楷體" panose="03000509000000000000" pitchFamily="65" charset="-120"/>
                <a:ea typeface="標楷體" panose="03000509000000000000" pitchFamily="65" charset="-120"/>
                <a:cs typeface="Times New Roman"/>
                <a:sym typeface="Times New Roman"/>
              </a:rPr>
              <a:t>下次想再重燒重跑只要有這個檔案就可了，不用再開</a:t>
            </a:r>
            <a:r>
              <a:rPr lang="en-US" altLang="zh-TW" dirty="0">
                <a:latin typeface="標楷體" panose="03000509000000000000" pitchFamily="65" charset="-120"/>
                <a:ea typeface="標楷體" panose="03000509000000000000" pitchFamily="65" charset="-120"/>
                <a:cs typeface="Times New Roman"/>
                <a:sym typeface="Times New Roman"/>
              </a:rPr>
              <a:t>Quartus</a:t>
            </a:r>
            <a:endParaRPr dirty="0">
              <a:latin typeface="標楷體" panose="03000509000000000000" pitchFamily="65" charset="-120"/>
              <a:ea typeface="標楷體" panose="03000509000000000000" pitchFamily="65" charset="-120"/>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435" name="Google Shape;435;p29"/>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436" name="Google Shape;436;p29"/>
          <p:cNvPicPr preferRelativeResize="0"/>
          <p:nvPr/>
        </p:nvPicPr>
        <p:blipFill rotWithShape="1">
          <a:blip r:embed="rId3">
            <a:alphaModFix/>
          </a:blip>
          <a:srcRect/>
          <a:stretch/>
        </p:blipFill>
        <p:spPr>
          <a:xfrm>
            <a:off x="5147851" y="67632"/>
            <a:ext cx="3345127" cy="1521581"/>
          </a:xfrm>
          <a:prstGeom prst="rect">
            <a:avLst/>
          </a:prstGeom>
          <a:noFill/>
          <a:ln>
            <a:noFill/>
          </a:ln>
        </p:spPr>
      </p:pic>
      <p:sp>
        <p:nvSpPr>
          <p:cNvPr id="437" name="Google Shape;437;p29"/>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9" name="文字方塊 8">
            <a:extLst>
              <a:ext uri="{FF2B5EF4-FFF2-40B4-BE49-F238E27FC236}">
                <a16:creationId xmlns:a16="http://schemas.microsoft.com/office/drawing/2014/main" id="{3F1ED344-394B-48A8-73A2-1287B39AA060}"/>
              </a:ext>
            </a:extLst>
          </p:cNvPr>
          <p:cNvSpPr txBox="1"/>
          <p:nvPr/>
        </p:nvSpPr>
        <p:spPr>
          <a:xfrm>
            <a:off x="831822" y="4833465"/>
            <a:ext cx="8045993" cy="923330"/>
          </a:xfrm>
          <a:prstGeom prst="rect">
            <a:avLst/>
          </a:prstGeom>
          <a:noFill/>
        </p:spPr>
        <p:txBody>
          <a:bodyPr wrap="square">
            <a:spAutoFit/>
          </a:bodyPr>
          <a:lstStyle/>
          <a:p>
            <a:r>
              <a:rPr lang="en-US" altLang="zh-TW" sz="1800" dirty="0">
                <a:latin typeface="Times New Roman" panose="02020603050405020304" pitchFamily="18" charset="0"/>
                <a:cs typeface="Times New Roman" panose="02020603050405020304" pitchFamily="18" charset="0"/>
              </a:rPr>
              <a:t>  -   Run:	</a:t>
            </a:r>
            <a:r>
              <a:rPr lang="en-US" altLang="zh-TW" sz="1800" dirty="0" err="1">
                <a:latin typeface="Times New Roman" panose="02020603050405020304" pitchFamily="18" charset="0"/>
                <a:cs typeface="Times New Roman" panose="02020603050405020304" pitchFamily="18" charset="0"/>
              </a:rPr>
              <a:t>sudo</a:t>
            </a:r>
            <a:r>
              <a:rPr lang="en-US" altLang="zh-TW" sz="1800" dirty="0">
                <a:latin typeface="Times New Roman" panose="02020603050405020304" pitchFamily="18" charset="0"/>
                <a:cs typeface="Times New Roman" panose="02020603050405020304" pitchFamily="18" charset="0"/>
              </a:rPr>
              <a:t> reboot </a:t>
            </a:r>
            <a:r>
              <a:rPr lang="en-US" altLang="zh-TW"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TW" sz="1600" u="sng" dirty="0">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 soft reboot</a:t>
            </a:r>
            <a:r>
              <a:rPr lang="zh-TW" altLang="en-US" sz="1600" u="sng" dirty="0">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讓</a:t>
            </a:r>
            <a:r>
              <a:rPr lang="en-US" altLang="zh-TW" sz="1600" u="sng" dirty="0">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server</a:t>
            </a:r>
            <a:r>
              <a:rPr lang="zh-TW" altLang="en-US" sz="1600" u="sng" dirty="0">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的</a:t>
            </a:r>
            <a:r>
              <a:rPr lang="en-US" altLang="zh-TW" sz="1600" u="sng" dirty="0">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OS</a:t>
            </a:r>
            <a:r>
              <a:rPr lang="zh-TW" altLang="en-US" sz="1600" u="sng" dirty="0">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可以看到</a:t>
            </a:r>
            <a:r>
              <a:rPr lang="en-US" altLang="zh-TW" sz="1600" u="sng" dirty="0" err="1">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fpga</a:t>
            </a:r>
            <a:r>
              <a:rPr lang="zh-TW" altLang="en-US" sz="1600" u="sng" dirty="0">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的</a:t>
            </a:r>
            <a:r>
              <a:rPr lang="en-US" altLang="zh-TW" sz="1600" u="sng" dirty="0">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PCIe driver</a:t>
            </a:r>
          </a:p>
          <a:p>
            <a:r>
              <a:rPr lang="en-US" altLang="zh-TW" sz="1800" dirty="0">
                <a:latin typeface="Times New Roman" panose="02020603050405020304" pitchFamily="18" charset="0"/>
                <a:cs typeface="Times New Roman" panose="02020603050405020304" pitchFamily="18" charset="0"/>
              </a:rPr>
              <a:t>	Don’t close the machine while others are compiling!</a:t>
            </a:r>
          </a:p>
          <a:p>
            <a:r>
              <a:rPr lang="en-US" altLang="zh-TW" sz="1800" dirty="0">
                <a:latin typeface="Times New Roman" panose="02020603050405020304" pitchFamily="18" charset="0"/>
                <a:cs typeface="Times New Roman" panose="02020603050405020304" pitchFamily="18" charset="0"/>
              </a:rPr>
              <a:t>	Use “top” to check other users’ usage</a:t>
            </a:r>
          </a:p>
        </p:txBody>
      </p:sp>
      <p:pic>
        <p:nvPicPr>
          <p:cNvPr id="10" name="圖片 9" descr="一張含有 文字, 螢幕擷取畫面, 字型, 行 的圖片&#10;&#10;AI 產生的內容可能不正確。">
            <a:extLst>
              <a:ext uri="{FF2B5EF4-FFF2-40B4-BE49-F238E27FC236}">
                <a16:creationId xmlns:a16="http://schemas.microsoft.com/office/drawing/2014/main" id="{D114341D-A5C8-0E3C-DD90-508698FE18E0}"/>
              </a:ext>
            </a:extLst>
          </p:cNvPr>
          <p:cNvPicPr>
            <a:picLocks noChangeAspect="1"/>
          </p:cNvPicPr>
          <p:nvPr/>
        </p:nvPicPr>
        <p:blipFill>
          <a:blip r:embed="rId4"/>
          <a:stretch>
            <a:fillRect/>
          </a:stretch>
        </p:blipFill>
        <p:spPr>
          <a:xfrm>
            <a:off x="1434944" y="5875107"/>
            <a:ext cx="7058034" cy="848372"/>
          </a:xfrm>
          <a:prstGeom prst="rect">
            <a:avLst/>
          </a:prstGeom>
        </p:spPr>
      </p:pic>
      <p:pic>
        <p:nvPicPr>
          <p:cNvPr id="11" name="圖片 10" descr="一張含有 文字, 螢幕擷取畫面, 字型, 行 的圖片&#10;&#10;AI 產生的內容可能不正確。">
            <a:extLst>
              <a:ext uri="{FF2B5EF4-FFF2-40B4-BE49-F238E27FC236}">
                <a16:creationId xmlns:a16="http://schemas.microsoft.com/office/drawing/2014/main" id="{117EB5E4-1D20-D09C-2E47-035D342233A0}"/>
              </a:ext>
            </a:extLst>
          </p:cNvPr>
          <p:cNvPicPr>
            <a:picLocks noChangeAspect="1"/>
          </p:cNvPicPr>
          <p:nvPr/>
        </p:nvPicPr>
        <p:blipFill>
          <a:blip r:embed="rId5"/>
          <a:stretch>
            <a:fillRect/>
          </a:stretch>
        </p:blipFill>
        <p:spPr>
          <a:xfrm>
            <a:off x="1266449" y="2203289"/>
            <a:ext cx="6582666" cy="63612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a:t>
            </a:r>
            <a:endParaRPr dirty="0">
              <a:latin typeface="Times New Roman"/>
              <a:ea typeface="Times New Roman"/>
              <a:cs typeface="Times New Roman"/>
              <a:sym typeface="Times New Roman"/>
            </a:endParaRPr>
          </a:p>
        </p:txBody>
      </p:sp>
      <p:sp>
        <p:nvSpPr>
          <p:cNvPr id="446" name="Google Shape;446;p30"/>
          <p:cNvSpPr txBox="1">
            <a:spLocks noGrp="1"/>
          </p:cNvSpPr>
          <p:nvPr>
            <p:ph type="body" idx="1"/>
          </p:nvPr>
        </p:nvSpPr>
        <p:spPr>
          <a:xfrm>
            <a:off x="477795" y="1192943"/>
            <a:ext cx="8254313" cy="5094546"/>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startAt="11"/>
            </a:pPr>
            <a:r>
              <a:rPr lang="en-US" dirty="0">
                <a:latin typeface="Times New Roman"/>
                <a:ea typeface="Times New Roman"/>
                <a:cs typeface="Times New Roman"/>
                <a:sym typeface="Times New Roman"/>
              </a:rPr>
              <a:t>Run </a:t>
            </a:r>
            <a:endParaRPr dirty="0"/>
          </a:p>
          <a:p>
            <a:pPr marL="1143000" lvl="2" indent="-228600" algn="l" rtl="0">
              <a:lnSpc>
                <a:spcPct val="90000"/>
              </a:lnSpc>
              <a:spcBef>
                <a:spcPts val="500"/>
              </a:spcBef>
              <a:spcAft>
                <a:spcPts val="0"/>
              </a:spcAft>
              <a:buClr>
                <a:srgbClr val="FF0000"/>
              </a:buClr>
              <a:buSzPts val="1600"/>
              <a:buChar char="˗"/>
            </a:pPr>
            <a:r>
              <a:rPr lang="en-US" dirty="0">
                <a:solidFill>
                  <a:srgbClr val="FF0000"/>
                </a:solidFill>
                <a:latin typeface="Times New Roman"/>
                <a:ea typeface="Times New Roman"/>
                <a:cs typeface="Times New Roman"/>
                <a:sym typeface="Times New Roman"/>
              </a:rPr>
              <a:t>cd &lt;your path&gt;/riffa_2.2.2/source/</a:t>
            </a:r>
            <a:r>
              <a:rPr lang="en-US" dirty="0" err="1">
                <a:solidFill>
                  <a:srgbClr val="FF0000"/>
                </a:solidFill>
                <a:latin typeface="Times New Roman"/>
                <a:ea typeface="Times New Roman"/>
                <a:cs typeface="Times New Roman"/>
                <a:sym typeface="Times New Roman"/>
              </a:rPr>
              <a:t>c_c</a:t>
            </a:r>
            <a:r>
              <a:rPr lang="en-US" dirty="0">
                <a:solidFill>
                  <a:srgbClr val="FF0000"/>
                </a:solidFill>
                <a:latin typeface="Times New Roman"/>
                <a:ea typeface="Times New Roman"/>
                <a:cs typeface="Times New Roman"/>
                <a:sym typeface="Times New Roman"/>
              </a:rPr>
              <a:t>++/</a:t>
            </a:r>
            <a:r>
              <a:rPr lang="en-US" dirty="0" err="1">
                <a:solidFill>
                  <a:srgbClr val="FF0000"/>
                </a:solidFill>
                <a:latin typeface="Times New Roman"/>
                <a:ea typeface="Times New Roman"/>
                <a:cs typeface="Times New Roman"/>
                <a:sym typeface="Times New Roman"/>
              </a:rPr>
              <a:t>linux</a:t>
            </a:r>
            <a:r>
              <a:rPr lang="en-US" dirty="0">
                <a:solidFill>
                  <a:srgbClr val="FF0000"/>
                </a:solidFill>
                <a:latin typeface="Times New Roman"/>
                <a:ea typeface="Times New Roman"/>
                <a:cs typeface="Times New Roman"/>
                <a:sym typeface="Times New Roman"/>
              </a:rPr>
              <a:t>/x64/</a:t>
            </a:r>
            <a:r>
              <a:rPr lang="en-US" dirty="0" err="1">
                <a:solidFill>
                  <a:srgbClr val="FF0000"/>
                </a:solidFill>
                <a:latin typeface="Times New Roman"/>
                <a:ea typeface="Times New Roman"/>
                <a:cs typeface="Times New Roman"/>
                <a:sym typeface="Times New Roman"/>
              </a:rPr>
              <a:t>sample_app</a:t>
            </a:r>
            <a:endParaRPr dirty="0">
              <a:solidFill>
                <a:srgbClr val="FF0000"/>
              </a:solidFill>
              <a:latin typeface="Times New Roman"/>
              <a:ea typeface="Times New Roman"/>
              <a:cs typeface="Times New Roman"/>
              <a:sym typeface="Times New Roman"/>
            </a:endParaRPr>
          </a:p>
          <a:p>
            <a:pPr marL="1143000" lvl="2" indent="-228600" algn="l" rtl="0">
              <a:lnSpc>
                <a:spcPct val="90000"/>
              </a:lnSpc>
              <a:spcBef>
                <a:spcPts val="500"/>
              </a:spcBef>
              <a:spcAft>
                <a:spcPts val="0"/>
              </a:spcAft>
              <a:buClr>
                <a:srgbClr val="FF0000"/>
              </a:buClr>
              <a:buSzPts val="1600"/>
              <a:buChar char="˗"/>
            </a:pPr>
            <a:r>
              <a:rPr lang="en-US" dirty="0">
                <a:solidFill>
                  <a:srgbClr val="FF0000"/>
                </a:solidFill>
                <a:latin typeface="Times New Roman"/>
                <a:ea typeface="Times New Roman"/>
                <a:cs typeface="Times New Roman"/>
                <a:sym typeface="Times New Roman"/>
              </a:rPr>
              <a:t>make</a:t>
            </a:r>
            <a:endParaRPr dirty="0"/>
          </a:p>
          <a:p>
            <a:pPr marL="1143000" lvl="2" indent="-228600" algn="l" rtl="0">
              <a:lnSpc>
                <a:spcPct val="90000"/>
              </a:lnSpc>
              <a:spcBef>
                <a:spcPts val="500"/>
              </a:spcBef>
              <a:spcAft>
                <a:spcPts val="0"/>
              </a:spcAft>
              <a:buClr>
                <a:srgbClr val="FF0000"/>
              </a:buClr>
              <a:buSzPts val="1600"/>
              <a:buChar char="˗"/>
            </a:pPr>
            <a:r>
              <a:rPr lang="en-US" dirty="0">
                <a:solidFill>
                  <a:srgbClr val="FF0000"/>
                </a:solidFill>
                <a:latin typeface="Times New Roman"/>
                <a:ea typeface="Times New Roman"/>
                <a:cs typeface="Times New Roman"/>
                <a:sym typeface="Times New Roman"/>
              </a:rPr>
              <a:t>./</a:t>
            </a:r>
            <a:r>
              <a:rPr lang="en-US" dirty="0" err="1">
                <a:solidFill>
                  <a:srgbClr val="FF0000"/>
                </a:solidFill>
                <a:latin typeface="Times New Roman"/>
                <a:ea typeface="Times New Roman"/>
                <a:cs typeface="Times New Roman"/>
                <a:sym typeface="Times New Roman"/>
              </a:rPr>
              <a:t>testutil</a:t>
            </a:r>
            <a:r>
              <a:rPr lang="en-US" dirty="0">
                <a:solidFill>
                  <a:srgbClr val="FF0000"/>
                </a:solidFill>
                <a:latin typeface="Times New Roman"/>
                <a:ea typeface="Times New Roman"/>
                <a:cs typeface="Times New Roman"/>
                <a:sym typeface="Times New Roman"/>
              </a:rPr>
              <a:t> 0 		//List FPGA info</a:t>
            </a:r>
            <a:endParaRPr dirty="0"/>
          </a:p>
          <a:p>
            <a:pPr marL="1143000" lvl="2" indent="-228600" algn="l" rtl="0">
              <a:lnSpc>
                <a:spcPct val="90000"/>
              </a:lnSpc>
              <a:spcBef>
                <a:spcPts val="500"/>
              </a:spcBef>
              <a:spcAft>
                <a:spcPts val="0"/>
              </a:spcAft>
              <a:buClr>
                <a:srgbClr val="FF0000"/>
              </a:buClr>
              <a:buSzPts val="1600"/>
              <a:buChar char="˗"/>
            </a:pPr>
            <a:r>
              <a:rPr lang="en-US" dirty="0">
                <a:solidFill>
                  <a:srgbClr val="FF0000"/>
                </a:solidFill>
                <a:latin typeface="Times New Roman"/>
                <a:ea typeface="Times New Roman"/>
                <a:cs typeface="Times New Roman"/>
                <a:sym typeface="Times New Roman"/>
              </a:rPr>
              <a:t>./</a:t>
            </a:r>
            <a:r>
              <a:rPr lang="en-US" dirty="0" err="1">
                <a:solidFill>
                  <a:srgbClr val="FF0000"/>
                </a:solidFill>
                <a:latin typeface="Times New Roman"/>
                <a:ea typeface="Times New Roman"/>
                <a:cs typeface="Times New Roman"/>
                <a:sym typeface="Times New Roman"/>
              </a:rPr>
              <a:t>testutil</a:t>
            </a:r>
            <a:r>
              <a:rPr lang="en-US" dirty="0">
                <a:solidFill>
                  <a:srgbClr val="FF0000"/>
                </a:solidFill>
                <a:latin typeface="Times New Roman"/>
                <a:ea typeface="Times New Roman"/>
                <a:cs typeface="Times New Roman"/>
                <a:sym typeface="Times New Roman"/>
              </a:rPr>
              <a:t> 1 0		//Reset FPGA 0</a:t>
            </a:r>
            <a:endParaRPr dirty="0"/>
          </a:p>
          <a:p>
            <a:pPr marL="1143000" lvl="2" indent="-228600" algn="l" rtl="0">
              <a:lnSpc>
                <a:spcPct val="90000"/>
              </a:lnSpc>
              <a:spcBef>
                <a:spcPts val="500"/>
              </a:spcBef>
              <a:spcAft>
                <a:spcPts val="0"/>
              </a:spcAft>
              <a:buClr>
                <a:srgbClr val="FF0000"/>
              </a:buClr>
              <a:buSzPts val="1600"/>
              <a:buChar char="˗"/>
            </a:pPr>
            <a:r>
              <a:rPr lang="en-US" dirty="0">
                <a:solidFill>
                  <a:srgbClr val="FF0000"/>
                </a:solidFill>
                <a:latin typeface="Times New Roman"/>
                <a:ea typeface="Times New Roman"/>
                <a:cs typeface="Times New Roman"/>
                <a:sym typeface="Times New Roman"/>
              </a:rPr>
              <a:t>./</a:t>
            </a:r>
            <a:r>
              <a:rPr lang="en-US" dirty="0" err="1">
                <a:solidFill>
                  <a:srgbClr val="FF0000"/>
                </a:solidFill>
                <a:latin typeface="Times New Roman"/>
                <a:ea typeface="Times New Roman"/>
                <a:cs typeface="Times New Roman"/>
                <a:sym typeface="Times New Roman"/>
              </a:rPr>
              <a:t>testutil</a:t>
            </a:r>
            <a:r>
              <a:rPr lang="en-US" dirty="0">
                <a:solidFill>
                  <a:srgbClr val="FF0000"/>
                </a:solidFill>
                <a:latin typeface="Times New Roman"/>
                <a:ea typeface="Times New Roman"/>
                <a:cs typeface="Times New Roman"/>
                <a:sym typeface="Times New Roman"/>
              </a:rPr>
              <a:t> 2 &lt;</a:t>
            </a:r>
            <a:r>
              <a:rPr lang="en-US" dirty="0" err="1">
                <a:solidFill>
                  <a:srgbClr val="FF0000"/>
                </a:solidFill>
                <a:latin typeface="Times New Roman"/>
                <a:ea typeface="Times New Roman"/>
                <a:cs typeface="Times New Roman"/>
                <a:sym typeface="Times New Roman"/>
              </a:rPr>
              <a:t>numofdata</a:t>
            </a:r>
            <a:r>
              <a:rPr lang="en-US" dirty="0">
                <a:solidFill>
                  <a:srgbClr val="FF0000"/>
                </a:solidFill>
                <a:latin typeface="Times New Roman"/>
                <a:ea typeface="Times New Roman"/>
                <a:cs typeface="Times New Roman"/>
                <a:sym typeface="Times New Roman"/>
              </a:rPr>
              <a:t>&gt;	//</a:t>
            </a:r>
            <a:r>
              <a:rPr lang="en-US" dirty="0" err="1">
                <a:solidFill>
                  <a:srgbClr val="FF0000"/>
                </a:solidFill>
                <a:latin typeface="Times New Roman"/>
                <a:ea typeface="Times New Roman"/>
                <a:cs typeface="Times New Roman"/>
                <a:sym typeface="Times New Roman"/>
              </a:rPr>
              <a:t>numofdata</a:t>
            </a:r>
            <a:r>
              <a:rPr lang="en-US" dirty="0">
                <a:solidFill>
                  <a:srgbClr val="FF0000"/>
                </a:solidFill>
                <a:latin typeface="Times New Roman"/>
                <a:ea typeface="Times New Roman"/>
                <a:cs typeface="Times New Roman"/>
                <a:sym typeface="Times New Roman"/>
              </a:rPr>
              <a:t>: </a:t>
            </a:r>
            <a:r>
              <a:rPr lang="en-US" b="1" dirty="0">
                <a:solidFill>
                  <a:srgbClr val="FF0000"/>
                </a:solidFill>
                <a:latin typeface="Times New Roman"/>
                <a:ea typeface="Times New Roman"/>
                <a:cs typeface="Times New Roman"/>
                <a:sym typeface="Times New Roman"/>
              </a:rPr>
              <a:t>must be multiples of 4 in this lab</a:t>
            </a:r>
            <a:r>
              <a:rPr lang="zh-TW" altLang="en-US" b="1" dirty="0">
                <a:solidFill>
                  <a:srgbClr val="FF0000"/>
                </a:solidFill>
                <a:latin typeface="Times New Roman"/>
                <a:ea typeface="Times New Roman"/>
                <a:cs typeface="Times New Roman"/>
                <a:sym typeface="Times New Roman"/>
              </a:rPr>
              <a:t> </a:t>
            </a:r>
            <a:endParaRPr lang="en-US" altLang="zh-TW" b="1" dirty="0">
              <a:solidFill>
                <a:srgbClr val="FF0000"/>
              </a:solidFill>
              <a:latin typeface="Times New Roman"/>
              <a:ea typeface="Times New Roman"/>
              <a:cs typeface="Times New Roman"/>
              <a:sym typeface="Times New Roman"/>
            </a:endParaRPr>
          </a:p>
          <a:p>
            <a:pPr marL="1143000" lvl="2" indent="-228600" algn="l" rtl="0">
              <a:lnSpc>
                <a:spcPct val="90000"/>
              </a:lnSpc>
              <a:spcBef>
                <a:spcPts val="500"/>
              </a:spcBef>
              <a:spcAft>
                <a:spcPts val="0"/>
              </a:spcAft>
              <a:buClr>
                <a:srgbClr val="FF0000"/>
              </a:buClr>
              <a:buSzPts val="1600"/>
              <a:buChar char="˗"/>
            </a:pPr>
            <a:r>
              <a:rPr lang="en-US" altLang="zh-TW" b="1" dirty="0">
                <a:solidFill>
                  <a:srgbClr val="FF0000"/>
                </a:solidFill>
                <a:latin typeface="Times New Roman"/>
                <a:ea typeface="Times New Roman"/>
                <a:cs typeface="Times New Roman"/>
                <a:sym typeface="Times New Roman"/>
              </a:rPr>
              <a:t>You can check </a:t>
            </a:r>
            <a:r>
              <a:rPr lang="en-US" altLang="zh-TW" b="1" dirty="0" err="1">
                <a:solidFill>
                  <a:srgbClr val="FF0000"/>
                </a:solidFill>
                <a:latin typeface="Times New Roman"/>
                <a:ea typeface="Times New Roman"/>
                <a:cs typeface="Times New Roman"/>
                <a:sym typeface="Times New Roman"/>
              </a:rPr>
              <a:t>bram_wrapper.v</a:t>
            </a:r>
            <a:r>
              <a:rPr lang="en-US" altLang="zh-TW" b="1" dirty="0">
                <a:solidFill>
                  <a:srgbClr val="FF0000"/>
                </a:solidFill>
                <a:latin typeface="Times New Roman"/>
                <a:ea typeface="Times New Roman"/>
                <a:cs typeface="Times New Roman"/>
                <a:sym typeface="Times New Roman"/>
              </a:rPr>
              <a:t> for the reason</a:t>
            </a:r>
            <a:endParaRPr dirty="0">
              <a:solidFill>
                <a:srgbClr val="FF0000"/>
              </a:solidFill>
              <a:latin typeface="Times New Roman"/>
              <a:ea typeface="Times New Roman"/>
              <a:cs typeface="Times New Roman"/>
              <a:sym typeface="Times New Roman"/>
            </a:endParaRPr>
          </a:p>
        </p:txBody>
      </p:sp>
      <p:sp>
        <p:nvSpPr>
          <p:cNvPr id="447" name="Google Shape;447;p30"/>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449" name="Google Shape;449;p30"/>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2A24A9F5-74A0-03B8-B775-598CD6D9E274}"/>
            </a:ext>
          </a:extLst>
        </p:cNvPr>
        <p:cNvGrpSpPr/>
        <p:nvPr/>
      </p:nvGrpSpPr>
      <p:grpSpPr>
        <a:xfrm>
          <a:off x="0" y="0"/>
          <a:ext cx="0" cy="0"/>
          <a:chOff x="0" y="0"/>
          <a:chExt cx="0" cy="0"/>
        </a:xfrm>
      </p:grpSpPr>
      <p:sp>
        <p:nvSpPr>
          <p:cNvPr id="445" name="Google Shape;445;p30">
            <a:extLst>
              <a:ext uri="{FF2B5EF4-FFF2-40B4-BE49-F238E27FC236}">
                <a16:creationId xmlns:a16="http://schemas.microsoft.com/office/drawing/2014/main" id="{1D78644D-8FB9-8B61-6D91-6FD7EA7204F8}"/>
              </a:ext>
            </a:extLst>
          </p:cNvPr>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a:t>
            </a:r>
            <a:endParaRPr dirty="0">
              <a:latin typeface="Times New Roman"/>
              <a:ea typeface="Times New Roman"/>
              <a:cs typeface="Times New Roman"/>
              <a:sym typeface="Times New Roman"/>
            </a:endParaRPr>
          </a:p>
        </p:txBody>
      </p:sp>
      <p:sp>
        <p:nvSpPr>
          <p:cNvPr id="446" name="Google Shape;446;p30">
            <a:extLst>
              <a:ext uri="{FF2B5EF4-FFF2-40B4-BE49-F238E27FC236}">
                <a16:creationId xmlns:a16="http://schemas.microsoft.com/office/drawing/2014/main" id="{B98B7DED-CEE4-BDB6-E62A-B609A4A7502F}"/>
              </a:ext>
            </a:extLst>
          </p:cNvPr>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startAt="11"/>
            </a:pPr>
            <a:r>
              <a:rPr lang="en-US" dirty="0">
                <a:latin typeface="Times New Roman"/>
                <a:ea typeface="Times New Roman"/>
                <a:cs typeface="Times New Roman"/>
                <a:sym typeface="Times New Roman"/>
              </a:rPr>
              <a:t>Run </a:t>
            </a:r>
            <a:endParaRPr dirty="0"/>
          </a:p>
          <a:p>
            <a:pPr marL="1143000" lvl="2" indent="-127000" algn="l" rtl="0">
              <a:lnSpc>
                <a:spcPct val="90000"/>
              </a:lnSpc>
              <a:spcBef>
                <a:spcPts val="500"/>
              </a:spcBef>
              <a:spcAft>
                <a:spcPts val="0"/>
              </a:spcAft>
              <a:buClr>
                <a:schemeClr val="dk1"/>
              </a:buClr>
              <a:buSzPts val="1600"/>
              <a:buNone/>
            </a:pPr>
            <a:endParaRPr dirty="0">
              <a:solidFill>
                <a:srgbClr val="FF0000"/>
              </a:solidFill>
              <a:latin typeface="Times New Roman"/>
              <a:ea typeface="Times New Roman"/>
              <a:cs typeface="Times New Roman"/>
              <a:sym typeface="Times New Roman"/>
            </a:endParaRPr>
          </a:p>
        </p:txBody>
      </p:sp>
      <p:sp>
        <p:nvSpPr>
          <p:cNvPr id="447" name="Google Shape;447;p30">
            <a:extLst>
              <a:ext uri="{FF2B5EF4-FFF2-40B4-BE49-F238E27FC236}">
                <a16:creationId xmlns:a16="http://schemas.microsoft.com/office/drawing/2014/main" id="{9427B162-4CA5-E514-5AA7-C304432B6F9D}"/>
              </a:ext>
            </a:extLst>
          </p:cNvPr>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449" name="Google Shape;449;p30">
            <a:extLst>
              <a:ext uri="{FF2B5EF4-FFF2-40B4-BE49-F238E27FC236}">
                <a16:creationId xmlns:a16="http://schemas.microsoft.com/office/drawing/2014/main" id="{1D6FD37B-3D8B-9245-9889-110AD4662BF2}"/>
              </a:ext>
            </a:extLst>
          </p:cNvPr>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3" name="圖片 2" descr="一張含有 文字, 螢幕擷取畫面, 字型 的圖片&#10;&#10;AI 產生的內容可能不正確。">
            <a:extLst>
              <a:ext uri="{FF2B5EF4-FFF2-40B4-BE49-F238E27FC236}">
                <a16:creationId xmlns:a16="http://schemas.microsoft.com/office/drawing/2014/main" id="{5E997E75-D35C-8360-A16E-FC5E523A0A07}"/>
              </a:ext>
            </a:extLst>
          </p:cNvPr>
          <p:cNvPicPr>
            <a:picLocks noChangeAspect="1"/>
          </p:cNvPicPr>
          <p:nvPr/>
        </p:nvPicPr>
        <p:blipFill>
          <a:blip r:embed="rId3"/>
          <a:stretch>
            <a:fillRect/>
          </a:stretch>
        </p:blipFill>
        <p:spPr>
          <a:xfrm>
            <a:off x="1729047" y="1122609"/>
            <a:ext cx="3357452" cy="2752641"/>
          </a:xfrm>
          <a:prstGeom prst="rect">
            <a:avLst/>
          </a:prstGeom>
        </p:spPr>
      </p:pic>
      <p:pic>
        <p:nvPicPr>
          <p:cNvPr id="5" name="圖片 4" descr="一張含有 文字, 螢幕擷取畫面, 字型 的圖片&#10;&#10;AI 產生的內容可能不正確。">
            <a:extLst>
              <a:ext uri="{FF2B5EF4-FFF2-40B4-BE49-F238E27FC236}">
                <a16:creationId xmlns:a16="http://schemas.microsoft.com/office/drawing/2014/main" id="{8C776372-5750-891A-1CDF-F493C69DF4B6}"/>
              </a:ext>
            </a:extLst>
          </p:cNvPr>
          <p:cNvPicPr>
            <a:picLocks noChangeAspect="1"/>
          </p:cNvPicPr>
          <p:nvPr/>
        </p:nvPicPr>
        <p:blipFill>
          <a:blip r:embed="rId4"/>
          <a:stretch>
            <a:fillRect/>
          </a:stretch>
        </p:blipFill>
        <p:spPr>
          <a:xfrm>
            <a:off x="5180791" y="1122609"/>
            <a:ext cx="3551317" cy="2748337"/>
          </a:xfrm>
          <a:prstGeom prst="rect">
            <a:avLst/>
          </a:prstGeom>
        </p:spPr>
      </p:pic>
      <p:pic>
        <p:nvPicPr>
          <p:cNvPr id="7" name="圖片 6" descr="一張含有 文字, 螢幕擷取畫面, 字型, 陳列 的圖片&#10;&#10;AI 產生的內容可能不正確。">
            <a:extLst>
              <a:ext uri="{FF2B5EF4-FFF2-40B4-BE49-F238E27FC236}">
                <a16:creationId xmlns:a16="http://schemas.microsoft.com/office/drawing/2014/main" id="{6E912E9B-C6A1-87AD-DFD5-0B0122B9EEBA}"/>
              </a:ext>
            </a:extLst>
          </p:cNvPr>
          <p:cNvPicPr>
            <a:picLocks noChangeAspect="1"/>
          </p:cNvPicPr>
          <p:nvPr/>
        </p:nvPicPr>
        <p:blipFill>
          <a:blip r:embed="rId5"/>
          <a:stretch>
            <a:fillRect/>
          </a:stretch>
        </p:blipFill>
        <p:spPr>
          <a:xfrm>
            <a:off x="2269002" y="3939387"/>
            <a:ext cx="5634994" cy="2412138"/>
          </a:xfrm>
          <a:prstGeom prst="rect">
            <a:avLst/>
          </a:prstGeom>
        </p:spPr>
      </p:pic>
    </p:spTree>
    <p:extLst>
      <p:ext uri="{BB962C8B-B14F-4D97-AF65-F5344CB8AC3E}">
        <p14:creationId xmlns:p14="http://schemas.microsoft.com/office/powerpoint/2010/main" val="1530360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A6B14606-F516-1323-864E-2F474E44B4FD}"/>
            </a:ext>
          </a:extLst>
        </p:cNvPr>
        <p:cNvGrpSpPr/>
        <p:nvPr/>
      </p:nvGrpSpPr>
      <p:grpSpPr>
        <a:xfrm>
          <a:off x="0" y="0"/>
          <a:ext cx="0" cy="0"/>
          <a:chOff x="0" y="0"/>
          <a:chExt cx="0" cy="0"/>
        </a:xfrm>
      </p:grpSpPr>
      <p:sp>
        <p:nvSpPr>
          <p:cNvPr id="445" name="Google Shape;445;p30">
            <a:extLst>
              <a:ext uri="{FF2B5EF4-FFF2-40B4-BE49-F238E27FC236}">
                <a16:creationId xmlns:a16="http://schemas.microsoft.com/office/drawing/2014/main" id="{A171B83C-40A0-A29D-D2E3-2000D36F8EAE}"/>
              </a:ext>
            </a:extLst>
          </p:cNvPr>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a:t>
            </a:r>
            <a:endParaRPr dirty="0">
              <a:latin typeface="Times New Roman"/>
              <a:ea typeface="Times New Roman"/>
              <a:cs typeface="Times New Roman"/>
              <a:sym typeface="Times New Roman"/>
            </a:endParaRPr>
          </a:p>
        </p:txBody>
      </p:sp>
      <p:sp>
        <p:nvSpPr>
          <p:cNvPr id="446" name="Google Shape;446;p30">
            <a:extLst>
              <a:ext uri="{FF2B5EF4-FFF2-40B4-BE49-F238E27FC236}">
                <a16:creationId xmlns:a16="http://schemas.microsoft.com/office/drawing/2014/main" id="{97CB7D0C-ACA7-52EF-EE2A-F5CF43E0D67E}"/>
              </a:ext>
            </a:extLst>
          </p:cNvPr>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startAt="11"/>
            </a:pPr>
            <a:r>
              <a:rPr lang="en-US" dirty="0">
                <a:latin typeface="Times New Roman"/>
                <a:ea typeface="Times New Roman"/>
                <a:cs typeface="Times New Roman"/>
                <a:sym typeface="Times New Roman"/>
              </a:rPr>
              <a:t>Run	 -- remember to change your files here ( check testutil.cpp)</a:t>
            </a:r>
            <a:endParaRPr lang="en-US" dirty="0"/>
          </a:p>
          <a:p>
            <a:pPr marL="1143000" lvl="2" indent="-228600" algn="l" rtl="0">
              <a:lnSpc>
                <a:spcPct val="90000"/>
              </a:lnSpc>
              <a:spcBef>
                <a:spcPts val="500"/>
              </a:spcBef>
              <a:spcAft>
                <a:spcPts val="0"/>
              </a:spcAft>
              <a:buClr>
                <a:srgbClr val="FF0000"/>
              </a:buClr>
              <a:buSzPts val="1600"/>
              <a:buChar char="˗"/>
            </a:pPr>
            <a:r>
              <a:rPr lang="en-US" dirty="0">
                <a:solidFill>
                  <a:srgbClr val="FF0000"/>
                </a:solidFill>
                <a:latin typeface="Times New Roman"/>
                <a:ea typeface="Times New Roman"/>
                <a:cs typeface="Times New Roman"/>
                <a:sym typeface="Times New Roman"/>
              </a:rPr>
              <a:t>make</a:t>
            </a:r>
          </a:p>
          <a:p>
            <a:pPr marL="1143000" lvl="2" indent="-228600" algn="l" rtl="0">
              <a:lnSpc>
                <a:spcPct val="90000"/>
              </a:lnSpc>
              <a:spcBef>
                <a:spcPts val="500"/>
              </a:spcBef>
              <a:spcAft>
                <a:spcPts val="0"/>
              </a:spcAft>
              <a:buClr>
                <a:srgbClr val="FF0000"/>
              </a:buClr>
              <a:buSzPts val="1600"/>
              <a:buChar char="˗"/>
            </a:pPr>
            <a:r>
              <a:rPr lang="en-US" altLang="zh-TW" dirty="0">
                <a:solidFill>
                  <a:srgbClr val="FF0000"/>
                </a:solidFill>
                <a:latin typeface="Times New Roman"/>
                <a:ea typeface="Times New Roman"/>
                <a:cs typeface="Times New Roman"/>
                <a:sym typeface="Times New Roman"/>
              </a:rPr>
              <a:t>./</a:t>
            </a:r>
            <a:r>
              <a:rPr lang="en-US" altLang="zh-TW" dirty="0" err="1">
                <a:solidFill>
                  <a:srgbClr val="FF0000"/>
                </a:solidFill>
                <a:latin typeface="Times New Roman"/>
                <a:ea typeface="Times New Roman"/>
                <a:cs typeface="Times New Roman"/>
                <a:sym typeface="Times New Roman"/>
              </a:rPr>
              <a:t>testutil</a:t>
            </a:r>
            <a:r>
              <a:rPr lang="en-US" altLang="zh-TW" dirty="0">
                <a:solidFill>
                  <a:srgbClr val="FF0000"/>
                </a:solidFill>
                <a:latin typeface="Times New Roman"/>
                <a:ea typeface="Times New Roman"/>
                <a:cs typeface="Times New Roman"/>
                <a:sym typeface="Times New Roman"/>
              </a:rPr>
              <a:t> 2 &lt;</a:t>
            </a:r>
            <a:r>
              <a:rPr lang="en-US" altLang="zh-TW" dirty="0" err="1">
                <a:solidFill>
                  <a:srgbClr val="FF0000"/>
                </a:solidFill>
                <a:latin typeface="Times New Roman"/>
                <a:ea typeface="Times New Roman"/>
                <a:cs typeface="Times New Roman"/>
                <a:sym typeface="Times New Roman"/>
              </a:rPr>
              <a:t>numofdata</a:t>
            </a:r>
            <a:r>
              <a:rPr lang="en-US" altLang="zh-TW" dirty="0">
                <a:solidFill>
                  <a:srgbClr val="FF0000"/>
                </a:solidFill>
                <a:latin typeface="Times New Roman"/>
                <a:ea typeface="Times New Roman"/>
                <a:cs typeface="Times New Roman"/>
                <a:sym typeface="Times New Roman"/>
              </a:rPr>
              <a:t>&gt;	//</a:t>
            </a:r>
            <a:r>
              <a:rPr lang="en-US" altLang="zh-TW" dirty="0" err="1">
                <a:solidFill>
                  <a:srgbClr val="FF0000"/>
                </a:solidFill>
                <a:latin typeface="Times New Roman"/>
                <a:ea typeface="Times New Roman"/>
                <a:cs typeface="Times New Roman"/>
                <a:sym typeface="Times New Roman"/>
              </a:rPr>
              <a:t>numofdata</a:t>
            </a:r>
            <a:r>
              <a:rPr lang="en-US" altLang="zh-TW" dirty="0">
                <a:solidFill>
                  <a:srgbClr val="FF0000"/>
                </a:solidFill>
                <a:latin typeface="Times New Roman"/>
                <a:ea typeface="Times New Roman"/>
                <a:cs typeface="Times New Roman"/>
                <a:sym typeface="Times New Roman"/>
              </a:rPr>
              <a:t>: </a:t>
            </a:r>
            <a:r>
              <a:rPr lang="en-US" altLang="zh-TW" b="1" dirty="0">
                <a:solidFill>
                  <a:srgbClr val="FF0000"/>
                </a:solidFill>
                <a:latin typeface="Times New Roman"/>
                <a:ea typeface="Times New Roman"/>
                <a:cs typeface="Times New Roman"/>
                <a:sym typeface="Times New Roman"/>
              </a:rPr>
              <a:t>must be multiples of 4 </a:t>
            </a:r>
          </a:p>
          <a:p>
            <a:pPr marL="1143000" lvl="2" indent="-228600" algn="l" rtl="0">
              <a:lnSpc>
                <a:spcPct val="90000"/>
              </a:lnSpc>
              <a:spcBef>
                <a:spcPts val="500"/>
              </a:spcBef>
              <a:spcAft>
                <a:spcPts val="0"/>
              </a:spcAft>
              <a:buClr>
                <a:srgbClr val="FF0000"/>
              </a:buClr>
              <a:buSzPts val="1600"/>
              <a:buChar char="˗"/>
            </a:pPr>
            <a:r>
              <a:rPr lang="en-US" altLang="zh-TW" dirty="0">
                <a:solidFill>
                  <a:srgbClr val="FF0000"/>
                </a:solidFill>
                <a:latin typeface="Times New Roman"/>
                <a:ea typeface="Times New Roman"/>
                <a:cs typeface="Times New Roman"/>
                <a:sym typeface="Times New Roman"/>
              </a:rPr>
              <a:t>(up to 65536 due to the size of </a:t>
            </a:r>
            <a:r>
              <a:rPr lang="en-US" altLang="zh-TW" dirty="0" err="1">
                <a:solidFill>
                  <a:srgbClr val="FF0000"/>
                </a:solidFill>
                <a:latin typeface="Times New Roman"/>
                <a:ea typeface="Times New Roman"/>
                <a:cs typeface="Times New Roman"/>
                <a:sym typeface="Times New Roman"/>
              </a:rPr>
              <a:t>bram</a:t>
            </a:r>
            <a:r>
              <a:rPr lang="en-US" altLang="zh-TW" dirty="0">
                <a:solidFill>
                  <a:srgbClr val="FF0000"/>
                </a:solidFill>
                <a:latin typeface="Times New Roman"/>
                <a:ea typeface="Times New Roman"/>
                <a:cs typeface="Times New Roman"/>
                <a:sym typeface="Times New Roman"/>
              </a:rPr>
              <a:t> defined in </a:t>
            </a:r>
            <a:r>
              <a:rPr lang="en-US" altLang="zh-TW" dirty="0" err="1">
                <a:solidFill>
                  <a:srgbClr val="FF0000"/>
                </a:solidFill>
                <a:latin typeface="Times New Roman"/>
                <a:ea typeface="Times New Roman"/>
                <a:cs typeface="Times New Roman"/>
                <a:sym typeface="Times New Roman"/>
              </a:rPr>
              <a:t>bram_wrapper.v</a:t>
            </a:r>
            <a:r>
              <a:rPr lang="en-US" altLang="zh-TW" dirty="0">
                <a:solidFill>
                  <a:srgbClr val="FF0000"/>
                </a:solidFill>
                <a:latin typeface="Times New Roman"/>
                <a:ea typeface="Times New Roman"/>
                <a:cs typeface="Times New Roman"/>
                <a:sym typeface="Times New Roman"/>
              </a:rPr>
              <a:t>)</a:t>
            </a:r>
            <a:endParaRPr lang="en-US" dirty="0">
              <a:solidFill>
                <a:srgbClr val="FF0000"/>
              </a:solidFill>
              <a:latin typeface="Times New Roman"/>
              <a:ea typeface="Times New Roman"/>
              <a:cs typeface="Times New Roman"/>
              <a:sym typeface="Times New Roman"/>
            </a:endParaRPr>
          </a:p>
        </p:txBody>
      </p:sp>
      <p:sp>
        <p:nvSpPr>
          <p:cNvPr id="447" name="Google Shape;447;p30">
            <a:extLst>
              <a:ext uri="{FF2B5EF4-FFF2-40B4-BE49-F238E27FC236}">
                <a16:creationId xmlns:a16="http://schemas.microsoft.com/office/drawing/2014/main" id="{2A6FFD5F-A01D-502D-61BD-265DCB27D5D0}"/>
              </a:ext>
            </a:extLst>
          </p:cNvPr>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449" name="Google Shape;449;p30">
            <a:extLst>
              <a:ext uri="{FF2B5EF4-FFF2-40B4-BE49-F238E27FC236}">
                <a16:creationId xmlns:a16="http://schemas.microsoft.com/office/drawing/2014/main" id="{AA4D0B55-97E5-F8E8-443D-78252F075E2B}"/>
              </a:ext>
            </a:extLst>
          </p:cNvPr>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3" name="圖片 2" descr="一張含有 文字, 螢幕擷取畫面, 軟體 的圖片&#10;&#10;AI 產生的內容可能不正確。">
            <a:extLst>
              <a:ext uri="{FF2B5EF4-FFF2-40B4-BE49-F238E27FC236}">
                <a16:creationId xmlns:a16="http://schemas.microsoft.com/office/drawing/2014/main" id="{1DD3DC5B-DDAE-2BEC-62D8-FA2ABD41DB98}"/>
              </a:ext>
            </a:extLst>
          </p:cNvPr>
          <p:cNvPicPr>
            <a:picLocks noChangeAspect="1"/>
          </p:cNvPicPr>
          <p:nvPr/>
        </p:nvPicPr>
        <p:blipFill>
          <a:blip r:embed="rId3"/>
          <a:stretch>
            <a:fillRect/>
          </a:stretch>
        </p:blipFill>
        <p:spPr>
          <a:xfrm>
            <a:off x="266185" y="2598785"/>
            <a:ext cx="4141053" cy="3940128"/>
          </a:xfrm>
          <a:prstGeom prst="rect">
            <a:avLst/>
          </a:prstGeom>
        </p:spPr>
      </p:pic>
      <p:pic>
        <p:nvPicPr>
          <p:cNvPr id="9" name="圖片 8" descr="一張含有 文字, 螢幕擷取畫面 的圖片&#10;&#10;AI 產生的內容可能不正確。">
            <a:extLst>
              <a:ext uri="{FF2B5EF4-FFF2-40B4-BE49-F238E27FC236}">
                <a16:creationId xmlns:a16="http://schemas.microsoft.com/office/drawing/2014/main" id="{22B9913C-9CD4-1D0C-655A-EF0B5EDFD8A5}"/>
              </a:ext>
            </a:extLst>
          </p:cNvPr>
          <p:cNvPicPr>
            <a:picLocks noChangeAspect="1"/>
          </p:cNvPicPr>
          <p:nvPr/>
        </p:nvPicPr>
        <p:blipFill>
          <a:blip r:embed="rId4"/>
          <a:stretch>
            <a:fillRect/>
          </a:stretch>
        </p:blipFill>
        <p:spPr>
          <a:xfrm>
            <a:off x="4387299" y="2598785"/>
            <a:ext cx="4490516" cy="3940128"/>
          </a:xfrm>
          <a:prstGeom prst="rect">
            <a:avLst/>
          </a:prstGeom>
        </p:spPr>
      </p:pic>
    </p:spTree>
    <p:extLst>
      <p:ext uri="{BB962C8B-B14F-4D97-AF65-F5344CB8AC3E}">
        <p14:creationId xmlns:p14="http://schemas.microsoft.com/office/powerpoint/2010/main" val="1683616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4"/>
          <p:cNvSpPr txBox="1">
            <a:spLocks noGrp="1"/>
          </p:cNvSpPr>
          <p:nvPr>
            <p:ph type="title"/>
          </p:nvPr>
        </p:nvSpPr>
        <p:spPr>
          <a:xfrm>
            <a:off x="444900" y="540637"/>
            <a:ext cx="8254200" cy="791400"/>
          </a:xfrm>
          <a:prstGeom prst="rect">
            <a:avLst/>
          </a:prstGeom>
          <a:noFill/>
          <a:ln>
            <a:noFill/>
          </a:ln>
        </p:spPr>
        <p:txBody>
          <a:bodyPr spcFirstLastPara="1" wrap="square" lIns="91425" tIns="45700" rIns="91425" bIns="45700" anchor="ctr" anchorCtr="0">
            <a:normAutofit/>
          </a:bodyPr>
          <a:lstStyle/>
          <a:p>
            <a:pPr lvl="0"/>
            <a:r>
              <a:rPr lang="en-US" altLang="zh-TW" dirty="0"/>
              <a:t>Step-by-step guide</a:t>
            </a:r>
            <a:endParaRPr dirty="0"/>
          </a:p>
        </p:txBody>
      </p:sp>
      <p:sp>
        <p:nvSpPr>
          <p:cNvPr id="228" name="Google Shape;228;p14"/>
          <p:cNvSpPr txBox="1">
            <a:spLocks noGrp="1"/>
          </p:cNvSpPr>
          <p:nvPr>
            <p:ph type="body" idx="1"/>
          </p:nvPr>
        </p:nvSpPr>
        <p:spPr>
          <a:xfrm>
            <a:off x="693444" y="1332037"/>
            <a:ext cx="7627596" cy="195980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err="1">
                <a:latin typeface="標楷體" panose="03000509000000000000" pitchFamily="65" charset="-120"/>
                <a:ea typeface="標楷體" panose="03000509000000000000" pitchFamily="65" charset="-120"/>
              </a:rPr>
              <a:t>只需修改input_memory與需傳輸的data大小</a:t>
            </a:r>
            <a:endParaRPr dirty="0">
              <a:latin typeface="標楷體" panose="03000509000000000000" pitchFamily="65" charset="-120"/>
              <a:ea typeface="標楷體" panose="03000509000000000000" pitchFamily="65" charset="-120"/>
            </a:endParaRPr>
          </a:p>
          <a:p>
            <a:pPr marL="228600" lvl="0" indent="-228600" algn="l" rtl="0">
              <a:lnSpc>
                <a:spcPct val="90000"/>
              </a:lnSpc>
              <a:spcBef>
                <a:spcPts val="1000"/>
              </a:spcBef>
              <a:spcAft>
                <a:spcPts val="0"/>
              </a:spcAft>
              <a:buClr>
                <a:schemeClr val="dk1"/>
              </a:buClr>
              <a:buSzPts val="2000"/>
              <a:buChar char="•"/>
            </a:pPr>
            <a:r>
              <a:rPr lang="en-US" dirty="0" err="1">
                <a:latin typeface="標楷體" panose="03000509000000000000" pitchFamily="65" charset="-120"/>
                <a:ea typeface="標楷體" panose="03000509000000000000" pitchFamily="65" charset="-120"/>
              </a:rPr>
              <a:t>Input_memory與receive</a:t>
            </a:r>
            <a:r>
              <a:rPr lang="en-US" dirty="0">
                <a:latin typeface="標楷體" panose="03000509000000000000" pitchFamily="65" charset="-120"/>
                <a:ea typeface="標楷體" panose="03000509000000000000" pitchFamily="65" charset="-120"/>
              </a:rPr>
              <a:t> </a:t>
            </a:r>
            <a:r>
              <a:rPr lang="en-US" dirty="0" err="1">
                <a:latin typeface="標楷體" panose="03000509000000000000" pitchFamily="65" charset="-120"/>
                <a:ea typeface="標楷體" panose="03000509000000000000" pitchFamily="65" charset="-120"/>
              </a:rPr>
              <a:t>memory皆為int</a:t>
            </a:r>
            <a:r>
              <a:rPr lang="en-US" dirty="0">
                <a:latin typeface="標楷體" panose="03000509000000000000" pitchFamily="65" charset="-120"/>
                <a:ea typeface="標楷體" panose="03000509000000000000" pitchFamily="65" charset="-120"/>
              </a:rPr>
              <a:t> (32bit)</a:t>
            </a:r>
            <a:r>
              <a:rPr lang="en-US" dirty="0" err="1">
                <a:latin typeface="標楷體" panose="03000509000000000000" pitchFamily="65" charset="-120"/>
                <a:ea typeface="標楷體" panose="03000509000000000000" pitchFamily="65" charset="-120"/>
              </a:rPr>
              <a:t>的memory</a:t>
            </a:r>
            <a:r>
              <a:rPr lang="en-US" dirty="0">
                <a:latin typeface="標楷體" panose="03000509000000000000" pitchFamily="65" charset="-120"/>
                <a:ea typeface="標楷體" panose="03000509000000000000" pitchFamily="65" charset="-120"/>
              </a:rPr>
              <a:t> </a:t>
            </a:r>
            <a:r>
              <a:rPr lang="en-US" dirty="0" err="1">
                <a:latin typeface="標楷體" panose="03000509000000000000" pitchFamily="65" charset="-120"/>
                <a:ea typeface="標楷體" panose="03000509000000000000" pitchFamily="65" charset="-120"/>
              </a:rPr>
              <a:t>matrix，與TX</a:t>
            </a:r>
            <a:r>
              <a:rPr lang="en-US" dirty="0">
                <a:latin typeface="標楷體" panose="03000509000000000000" pitchFamily="65" charset="-120"/>
                <a:ea typeface="標楷體" panose="03000509000000000000" pitchFamily="65" charset="-120"/>
              </a:rPr>
              <a:t>/RX的128bit對應關係為:</a:t>
            </a:r>
            <a:endParaRPr dirty="0">
              <a:latin typeface="標楷體" panose="03000509000000000000" pitchFamily="65" charset="-120"/>
              <a:ea typeface="標楷體" panose="03000509000000000000" pitchFamily="65" charset="-120"/>
            </a:endParaRPr>
          </a:p>
          <a:p>
            <a:pPr marL="0" lvl="0" indent="0" algn="l" rtl="0">
              <a:lnSpc>
                <a:spcPct val="90000"/>
              </a:lnSpc>
              <a:spcBef>
                <a:spcPts val="1000"/>
              </a:spcBef>
              <a:spcAft>
                <a:spcPts val="0"/>
              </a:spcAft>
              <a:buClr>
                <a:schemeClr val="dk1"/>
              </a:buClr>
              <a:buSzPts val="2000"/>
              <a:buNone/>
            </a:pPr>
            <a:r>
              <a:rPr lang="en-US" dirty="0">
                <a:latin typeface="標楷體" panose="03000509000000000000" pitchFamily="65" charset="-120"/>
                <a:ea typeface="標楷體" panose="03000509000000000000" pitchFamily="65" charset="-120"/>
              </a:rPr>
              <a:t>	TX/RX[n] = {mem[4n+3],mem[4n+2],mem[4n+1],mem[4n]}</a:t>
            </a:r>
            <a:endParaRPr dirty="0">
              <a:latin typeface="標楷體" panose="03000509000000000000" pitchFamily="65" charset="-120"/>
              <a:ea typeface="標楷體" panose="03000509000000000000" pitchFamily="65" charset="-120"/>
            </a:endParaRPr>
          </a:p>
          <a:p>
            <a:pPr marL="228600" lvl="0" indent="-228600" algn="l" rtl="0">
              <a:lnSpc>
                <a:spcPct val="90000"/>
              </a:lnSpc>
              <a:spcBef>
                <a:spcPts val="1000"/>
              </a:spcBef>
              <a:spcAft>
                <a:spcPts val="0"/>
              </a:spcAft>
              <a:buClr>
                <a:schemeClr val="dk1"/>
              </a:buClr>
              <a:buSzPts val="2000"/>
              <a:buChar char="•"/>
            </a:pPr>
            <a:r>
              <a:rPr lang="en-US" dirty="0" err="1">
                <a:latin typeface="標楷體" panose="03000509000000000000" pitchFamily="65" charset="-120"/>
                <a:ea typeface="標楷體" panose="03000509000000000000" pitchFamily="65" charset="-120"/>
              </a:rPr>
              <a:t>生成memory時</a:t>
            </a:r>
            <a:r>
              <a:rPr lang="zh-TW" altLang="en-US" dirty="0">
                <a:latin typeface="標楷體" panose="03000509000000000000" pitchFamily="65" charset="-120"/>
                <a:ea typeface="標楷體" panose="03000509000000000000" pitchFamily="65" charset="-120"/>
              </a:rPr>
              <a:t>建議</a:t>
            </a:r>
            <a:r>
              <a:rPr lang="en-US" dirty="0" err="1">
                <a:latin typeface="標楷體" panose="03000509000000000000" pitchFamily="65" charset="-120"/>
                <a:ea typeface="標楷體" panose="03000509000000000000" pitchFamily="65" charset="-120"/>
              </a:rPr>
              <a:t>以INT型別來操作</a:t>
            </a:r>
            <a:endParaRPr dirty="0">
              <a:solidFill>
                <a:srgbClr val="FF0000"/>
              </a:solidFill>
              <a:latin typeface="標楷體" panose="03000509000000000000" pitchFamily="65" charset="-120"/>
              <a:ea typeface="標楷體" panose="03000509000000000000" pitchFamily="65" charset="-120"/>
            </a:endParaRPr>
          </a:p>
        </p:txBody>
      </p:sp>
      <p:sp>
        <p:nvSpPr>
          <p:cNvPr id="229" name="Google Shape;229;p14"/>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230" name="Google Shape;230;p14"/>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pic>
        <p:nvPicPr>
          <p:cNvPr id="2" name="圖片 1" descr="一張含有 文字, 螢幕擷取畫面, 軟體 的圖片&#10;&#10;AI 產生的內容可能不正確。">
            <a:extLst>
              <a:ext uri="{FF2B5EF4-FFF2-40B4-BE49-F238E27FC236}">
                <a16:creationId xmlns:a16="http://schemas.microsoft.com/office/drawing/2014/main" id="{81544D97-0893-9E85-A774-0EDD509140B8}"/>
              </a:ext>
            </a:extLst>
          </p:cNvPr>
          <p:cNvPicPr>
            <a:picLocks noChangeAspect="1"/>
          </p:cNvPicPr>
          <p:nvPr/>
        </p:nvPicPr>
        <p:blipFill>
          <a:blip r:embed="rId3"/>
          <a:srcRect b="73265"/>
          <a:stretch>
            <a:fillRect/>
          </a:stretch>
        </p:blipFill>
        <p:spPr>
          <a:xfrm>
            <a:off x="693444" y="3429000"/>
            <a:ext cx="7757111" cy="219766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D527E24B-6FA3-A03D-43CF-39FA747C18CC}"/>
            </a:ext>
          </a:extLst>
        </p:cNvPr>
        <p:cNvGrpSpPr/>
        <p:nvPr/>
      </p:nvGrpSpPr>
      <p:grpSpPr>
        <a:xfrm>
          <a:off x="0" y="0"/>
          <a:ext cx="0" cy="0"/>
          <a:chOff x="0" y="0"/>
          <a:chExt cx="0" cy="0"/>
        </a:xfrm>
      </p:grpSpPr>
      <p:sp>
        <p:nvSpPr>
          <p:cNvPr id="445" name="Google Shape;445;p30">
            <a:extLst>
              <a:ext uri="{FF2B5EF4-FFF2-40B4-BE49-F238E27FC236}">
                <a16:creationId xmlns:a16="http://schemas.microsoft.com/office/drawing/2014/main" id="{47D73525-B3FD-63ED-26F1-CC5571A629D8}"/>
              </a:ext>
            </a:extLst>
          </p:cNvPr>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Step-by-step guide</a:t>
            </a:r>
            <a:endParaRPr dirty="0">
              <a:latin typeface="Times New Roman"/>
              <a:ea typeface="Times New Roman"/>
              <a:cs typeface="Times New Roman"/>
              <a:sym typeface="Times New Roman"/>
            </a:endParaRPr>
          </a:p>
        </p:txBody>
      </p:sp>
      <p:sp>
        <p:nvSpPr>
          <p:cNvPr id="446" name="Google Shape;446;p30">
            <a:extLst>
              <a:ext uri="{FF2B5EF4-FFF2-40B4-BE49-F238E27FC236}">
                <a16:creationId xmlns:a16="http://schemas.microsoft.com/office/drawing/2014/main" id="{83D92565-E5CC-CDC2-5E81-C52A86AEF077}"/>
              </a:ext>
            </a:extLst>
          </p:cNvPr>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000"/>
              <a:buFont typeface="Calibri"/>
              <a:buAutoNum type="arabicPeriod" startAt="11"/>
            </a:pPr>
            <a:r>
              <a:rPr lang="en-US" dirty="0">
                <a:latin typeface="Times New Roman"/>
                <a:ea typeface="Times New Roman"/>
                <a:cs typeface="Times New Roman"/>
                <a:sym typeface="Times New Roman"/>
              </a:rPr>
              <a:t>Run		</a:t>
            </a:r>
            <a:endParaRPr dirty="0">
              <a:solidFill>
                <a:srgbClr val="FF0000"/>
              </a:solidFill>
              <a:latin typeface="Times New Roman"/>
              <a:ea typeface="Times New Roman"/>
              <a:cs typeface="Times New Roman"/>
              <a:sym typeface="Times New Roman"/>
            </a:endParaRPr>
          </a:p>
        </p:txBody>
      </p:sp>
      <p:sp>
        <p:nvSpPr>
          <p:cNvPr id="447" name="Google Shape;447;p30">
            <a:extLst>
              <a:ext uri="{FF2B5EF4-FFF2-40B4-BE49-F238E27FC236}">
                <a16:creationId xmlns:a16="http://schemas.microsoft.com/office/drawing/2014/main" id="{6F96D3F8-33E6-8B84-1231-BE38D384D779}"/>
              </a:ext>
            </a:extLst>
          </p:cNvPr>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449" name="Google Shape;449;p30">
            <a:extLst>
              <a:ext uri="{FF2B5EF4-FFF2-40B4-BE49-F238E27FC236}">
                <a16:creationId xmlns:a16="http://schemas.microsoft.com/office/drawing/2014/main" id="{D2583B55-D649-452D-8098-967319912EBA}"/>
              </a:ext>
            </a:extLst>
          </p:cNvPr>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2" name="Google Shape;615;p47">
            <a:extLst>
              <a:ext uri="{FF2B5EF4-FFF2-40B4-BE49-F238E27FC236}">
                <a16:creationId xmlns:a16="http://schemas.microsoft.com/office/drawing/2014/main" id="{F9FD9DA4-7ED0-B871-C3E4-8DEB436D2957}"/>
              </a:ext>
            </a:extLst>
          </p:cNvPr>
          <p:cNvPicPr preferRelativeResize="0"/>
          <p:nvPr/>
        </p:nvPicPr>
        <p:blipFill rotWithShape="1">
          <a:blip r:embed="rId3">
            <a:alphaModFix/>
          </a:blip>
          <a:srcRect/>
          <a:stretch/>
        </p:blipFill>
        <p:spPr>
          <a:xfrm>
            <a:off x="477795" y="1704890"/>
            <a:ext cx="4818120" cy="2374576"/>
          </a:xfrm>
          <a:prstGeom prst="rect">
            <a:avLst/>
          </a:prstGeom>
          <a:noFill/>
          <a:ln>
            <a:noFill/>
          </a:ln>
        </p:spPr>
      </p:pic>
      <p:pic>
        <p:nvPicPr>
          <p:cNvPr id="5" name="圖片 4" descr="一張含有 文字, 螢幕擷取畫面, 軟體 的圖片&#10;&#10;AI 產生的內容可能不正確。">
            <a:extLst>
              <a:ext uri="{FF2B5EF4-FFF2-40B4-BE49-F238E27FC236}">
                <a16:creationId xmlns:a16="http://schemas.microsoft.com/office/drawing/2014/main" id="{D32EF1E7-689C-3331-E0BA-C349BA401A5C}"/>
              </a:ext>
            </a:extLst>
          </p:cNvPr>
          <p:cNvPicPr>
            <a:picLocks noChangeAspect="1"/>
          </p:cNvPicPr>
          <p:nvPr/>
        </p:nvPicPr>
        <p:blipFill>
          <a:blip r:embed="rId4"/>
          <a:stretch>
            <a:fillRect/>
          </a:stretch>
        </p:blipFill>
        <p:spPr>
          <a:xfrm>
            <a:off x="5295915" y="1705811"/>
            <a:ext cx="3581900" cy="4896533"/>
          </a:xfrm>
          <a:prstGeom prst="rect">
            <a:avLst/>
          </a:prstGeom>
        </p:spPr>
      </p:pic>
      <p:pic>
        <p:nvPicPr>
          <p:cNvPr id="7" name="圖片 6" descr="一張含有 文字, 字型, 白色, 螢幕擷取畫面 的圖片&#10;&#10;AI 產生的內容可能不正確。">
            <a:extLst>
              <a:ext uri="{FF2B5EF4-FFF2-40B4-BE49-F238E27FC236}">
                <a16:creationId xmlns:a16="http://schemas.microsoft.com/office/drawing/2014/main" id="{6BEA4B84-F337-4C19-9D6F-C37C66DD5D0D}"/>
              </a:ext>
            </a:extLst>
          </p:cNvPr>
          <p:cNvPicPr>
            <a:picLocks noChangeAspect="1"/>
          </p:cNvPicPr>
          <p:nvPr/>
        </p:nvPicPr>
        <p:blipFill>
          <a:blip r:embed="rId5"/>
          <a:stretch>
            <a:fillRect/>
          </a:stretch>
        </p:blipFill>
        <p:spPr>
          <a:xfrm>
            <a:off x="4003692" y="443518"/>
            <a:ext cx="4801270" cy="1105975"/>
          </a:xfrm>
          <a:prstGeom prst="rect">
            <a:avLst/>
          </a:prstGeom>
        </p:spPr>
      </p:pic>
      <p:sp>
        <p:nvSpPr>
          <p:cNvPr id="8" name="文字方塊 7">
            <a:extLst>
              <a:ext uri="{FF2B5EF4-FFF2-40B4-BE49-F238E27FC236}">
                <a16:creationId xmlns:a16="http://schemas.microsoft.com/office/drawing/2014/main" id="{9B51CCB1-F71E-FCEA-EC8B-4AD8D65078A9}"/>
              </a:ext>
            </a:extLst>
          </p:cNvPr>
          <p:cNvSpPr txBox="1"/>
          <p:nvPr/>
        </p:nvSpPr>
        <p:spPr>
          <a:xfrm>
            <a:off x="473953" y="4217084"/>
            <a:ext cx="4818120" cy="2308324"/>
          </a:xfrm>
          <a:prstGeom prst="rect">
            <a:avLst/>
          </a:prstGeom>
          <a:noFill/>
        </p:spPr>
        <p:txBody>
          <a:bodyPr wrap="square" rtlCol="0">
            <a:spAutoFit/>
          </a:bodyPr>
          <a:lstStyle/>
          <a:p>
            <a:r>
              <a:rPr lang="zh-TW" altLang="en-US" sz="1800" dirty="0">
                <a:latin typeface="標楷體" panose="03000509000000000000" pitchFamily="65" charset="-120"/>
                <a:ea typeface="標楷體" panose="03000509000000000000" pitchFamily="65" charset="-120"/>
              </a:rPr>
              <a:t>其實可以自己調整你</a:t>
            </a:r>
            <a:r>
              <a:rPr lang="en-US" altLang="zh-TW" sz="1800" dirty="0">
                <a:latin typeface="標楷體" panose="03000509000000000000" pitchFamily="65" charset="-120"/>
                <a:ea typeface="標楷體" panose="03000509000000000000" pitchFamily="65" charset="-120"/>
              </a:rPr>
              <a:t>PCIe</a:t>
            </a:r>
            <a:r>
              <a:rPr lang="zh-TW" altLang="en-US" sz="1800" dirty="0">
                <a:latin typeface="標楷體" panose="03000509000000000000" pitchFamily="65" charset="-120"/>
                <a:ea typeface="標楷體" panose="03000509000000000000" pitchFamily="65" charset="-120"/>
              </a:rPr>
              <a:t>一次想傳輸的</a:t>
            </a:r>
            <a:r>
              <a:rPr lang="en-US" altLang="zh-TW" sz="1800" dirty="0">
                <a:latin typeface="標楷體" panose="03000509000000000000" pitchFamily="65" charset="-120"/>
                <a:ea typeface="標楷體" panose="03000509000000000000" pitchFamily="65" charset="-120"/>
              </a:rPr>
              <a:t>bits</a:t>
            </a:r>
            <a:r>
              <a:rPr lang="zh-TW" altLang="en-US" sz="1800" dirty="0">
                <a:latin typeface="標楷體" panose="03000509000000000000" pitchFamily="65" charset="-120"/>
                <a:ea typeface="標楷體" panose="03000509000000000000" pitchFamily="65" charset="-120"/>
              </a:rPr>
              <a:t>量，</a:t>
            </a:r>
            <a:r>
              <a:rPr lang="en-US" altLang="zh-TW" sz="1800" dirty="0">
                <a:latin typeface="標楷體" panose="03000509000000000000" pitchFamily="65" charset="-120"/>
                <a:ea typeface="標楷體" panose="03000509000000000000" pitchFamily="65" charset="-120"/>
              </a:rPr>
              <a:t>32/64/128</a:t>
            </a:r>
            <a:r>
              <a:rPr lang="zh-TW" altLang="en-US" sz="1800" dirty="0">
                <a:latin typeface="標楷體" panose="03000509000000000000" pitchFamily="65" charset="-120"/>
                <a:ea typeface="標楷體" panose="03000509000000000000" pitchFamily="65" charset="-120"/>
              </a:rPr>
              <a:t>。</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預設</a:t>
            </a:r>
            <a:r>
              <a:rPr lang="en-US" altLang="zh-TW" sz="1800" dirty="0">
                <a:latin typeface="標楷體" panose="03000509000000000000" pitchFamily="65" charset="-120"/>
                <a:ea typeface="標楷體" panose="03000509000000000000" pitchFamily="65" charset="-120"/>
              </a:rPr>
              <a:t>128 bits</a:t>
            </a:r>
            <a:r>
              <a:rPr lang="zh-TW" altLang="en-US" sz="1800" dirty="0">
                <a:latin typeface="標楷體" panose="03000509000000000000" pitchFamily="65" charset="-120"/>
                <a:ea typeface="標楷體" panose="03000509000000000000" pitchFamily="65" charset="-120"/>
              </a:rPr>
              <a:t>，你真的想改請參考</a:t>
            </a:r>
            <a:r>
              <a:rPr lang="en-US" altLang="zh-TW" sz="1800" dirty="0">
                <a:latin typeface="標楷體" panose="03000509000000000000" pitchFamily="65" charset="-120"/>
                <a:ea typeface="標楷體" panose="03000509000000000000" pitchFamily="65" charset="-120"/>
              </a:rPr>
              <a:t>appendix 1)</a:t>
            </a:r>
          </a:p>
          <a:p>
            <a:r>
              <a:rPr lang="zh-TW" altLang="en-US" sz="1800" dirty="0">
                <a:latin typeface="標楷體" panose="03000509000000000000" pitchFamily="65" charset="-120"/>
                <a:ea typeface="標楷體" panose="03000509000000000000" pitchFamily="65" charset="-120"/>
              </a:rPr>
              <a:t>但記得在</a:t>
            </a:r>
            <a:r>
              <a:rPr lang="en-US" altLang="zh-TW" sz="1800" dirty="0">
                <a:latin typeface="標楷體" panose="03000509000000000000" pitchFamily="65" charset="-120"/>
                <a:ea typeface="標楷體" panose="03000509000000000000" pitchFamily="65" charset="-120"/>
              </a:rPr>
              <a:t>testutil.cpp</a:t>
            </a:r>
            <a:r>
              <a:rPr lang="zh-TW" altLang="en-US" sz="1800" dirty="0">
                <a:latin typeface="標楷體" panose="03000509000000000000" pitchFamily="65" charset="-120"/>
                <a:ea typeface="標楷體" panose="03000509000000000000" pitchFamily="65" charset="-120"/>
              </a:rPr>
              <a:t>裡面，你的</a:t>
            </a:r>
            <a:r>
              <a:rPr lang="en-US" altLang="zh-TW" sz="1800" dirty="0" err="1">
                <a:latin typeface="標楷體" panose="03000509000000000000" pitchFamily="65" charset="-120"/>
                <a:ea typeface="標楷體" panose="03000509000000000000" pitchFamily="65" charset="-120"/>
              </a:rPr>
              <a:t>input_memory</a:t>
            </a:r>
            <a:r>
              <a:rPr lang="en-US" altLang="zh-TW" sz="1800" dirty="0">
                <a:latin typeface="標楷體" panose="03000509000000000000" pitchFamily="65" charset="-120"/>
                <a:ea typeface="標楷體" panose="03000509000000000000" pitchFamily="65" charset="-120"/>
              </a:rPr>
              <a:t>/</a:t>
            </a:r>
            <a:r>
              <a:rPr lang="en-US" altLang="zh-TW" sz="1800" dirty="0" err="1">
                <a:latin typeface="標楷體" panose="03000509000000000000" pitchFamily="65" charset="-120"/>
                <a:ea typeface="標楷體" panose="03000509000000000000" pitchFamily="65" charset="-120"/>
              </a:rPr>
              <a:t>output_memory</a:t>
            </a:r>
            <a:r>
              <a:rPr lang="en-US" altLang="zh-TW" sz="1800" dirty="0">
                <a:latin typeface="標楷體" panose="03000509000000000000" pitchFamily="65" charset="-120"/>
                <a:ea typeface="標楷體" panose="03000509000000000000" pitchFamily="65" charset="-120"/>
              </a:rPr>
              <a:t>/</a:t>
            </a:r>
            <a:r>
              <a:rPr lang="en-US" altLang="zh-TW" sz="1800" dirty="0" err="1">
                <a:latin typeface="標楷體" panose="03000509000000000000" pitchFamily="65" charset="-120"/>
                <a:ea typeface="標楷體" panose="03000509000000000000" pitchFamily="65" charset="-120"/>
              </a:rPr>
              <a:t>golden_output</a:t>
            </a:r>
            <a:r>
              <a:rPr lang="zh-TW" altLang="en-US" sz="1800" dirty="0">
                <a:latin typeface="標楷體" panose="03000509000000000000" pitchFamily="65" charset="-120"/>
                <a:ea typeface="標楷體" panose="03000509000000000000" pitchFamily="65" charset="-120"/>
              </a:rPr>
              <a:t>，都是以一個</a:t>
            </a:r>
            <a:r>
              <a:rPr lang="en-US" altLang="zh-TW" sz="1800" dirty="0">
                <a:latin typeface="標楷體" panose="03000509000000000000" pitchFamily="65" charset="-120"/>
                <a:ea typeface="標楷體" panose="03000509000000000000" pitchFamily="65" charset="-120"/>
              </a:rPr>
              <a:t>INT</a:t>
            </a:r>
            <a:r>
              <a:rPr lang="zh-TW" altLang="en-US" sz="1800" dirty="0">
                <a:latin typeface="標楷體" panose="03000509000000000000" pitchFamily="65" charset="-120"/>
                <a:ea typeface="標楷體" panose="03000509000000000000" pitchFamily="65" charset="-120"/>
              </a:rPr>
              <a:t>為單位。</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如果你使用</a:t>
            </a:r>
            <a:r>
              <a:rPr lang="en-US" altLang="zh-TW" sz="1800" dirty="0">
                <a:latin typeface="標楷體" panose="03000509000000000000" pitchFamily="65" charset="-120"/>
                <a:ea typeface="標楷體" panose="03000509000000000000" pitchFamily="65" charset="-120"/>
              </a:rPr>
              <a:t>64/128 bits</a:t>
            </a:r>
            <a:r>
              <a:rPr lang="zh-TW" altLang="en-US" sz="1800" dirty="0">
                <a:latin typeface="標楷體" panose="03000509000000000000" pitchFamily="65" charset="-120"/>
                <a:ea typeface="標楷體" panose="03000509000000000000" pitchFamily="65" charset="-120"/>
              </a:rPr>
              <a:t>，</a:t>
            </a:r>
            <a:r>
              <a:rPr lang="en-US" altLang="zh-TW" sz="1800" dirty="0">
                <a:latin typeface="標楷體" panose="03000509000000000000" pitchFamily="65" charset="-120"/>
                <a:ea typeface="標楷體" panose="03000509000000000000" pitchFamily="65" charset="-120"/>
              </a:rPr>
              <a:t>RIFFA</a:t>
            </a:r>
            <a:r>
              <a:rPr lang="zh-TW" altLang="en-US" sz="1800" dirty="0">
                <a:latin typeface="標楷體" panose="03000509000000000000" pitchFamily="65" charset="-120"/>
                <a:ea typeface="標楷體" panose="03000509000000000000" pitchFamily="65" charset="-120"/>
              </a:rPr>
              <a:t>會自己幫你收集幾個</a:t>
            </a:r>
            <a:r>
              <a:rPr lang="en-US" altLang="zh-TW" sz="1800" dirty="0">
                <a:latin typeface="標楷體" panose="03000509000000000000" pitchFamily="65" charset="-120"/>
                <a:ea typeface="標楷體" panose="03000509000000000000" pitchFamily="65" charset="-120"/>
              </a:rPr>
              <a:t>INT(32 bits)</a:t>
            </a:r>
            <a:r>
              <a:rPr lang="zh-TW" altLang="en-US" sz="1800" dirty="0">
                <a:latin typeface="標楷體" panose="03000509000000000000" pitchFamily="65" charset="-120"/>
                <a:ea typeface="標楷體" panose="03000509000000000000" pitchFamily="65" charset="-120"/>
              </a:rPr>
              <a:t>再丟給你。</a:t>
            </a:r>
          </a:p>
        </p:txBody>
      </p:sp>
    </p:spTree>
    <p:extLst>
      <p:ext uri="{BB962C8B-B14F-4D97-AF65-F5344CB8AC3E}">
        <p14:creationId xmlns:p14="http://schemas.microsoft.com/office/powerpoint/2010/main" val="811896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Terasic FPGA</a:t>
            </a:r>
            <a:endParaRPr/>
          </a:p>
        </p:txBody>
      </p:sp>
      <p:sp>
        <p:nvSpPr>
          <p:cNvPr id="114" name="Google Shape;114;p4"/>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t>PCIe</a:t>
            </a:r>
            <a:endParaRPr/>
          </a:p>
          <a:p>
            <a:pPr marL="228600" lvl="0" indent="-228600" algn="l" rtl="0">
              <a:lnSpc>
                <a:spcPct val="90000"/>
              </a:lnSpc>
              <a:spcBef>
                <a:spcPts val="1000"/>
              </a:spcBef>
              <a:spcAft>
                <a:spcPts val="0"/>
              </a:spcAft>
              <a:buClr>
                <a:schemeClr val="dk1"/>
              </a:buClr>
              <a:buSzPts val="2000"/>
              <a:buChar char="•"/>
            </a:pPr>
            <a:r>
              <a:rPr lang="en-US"/>
              <a:t>USB Blaster</a:t>
            </a:r>
            <a:endParaRPr/>
          </a:p>
          <a:p>
            <a:pPr marL="228600" lvl="0" indent="-228600" algn="l" rtl="0">
              <a:lnSpc>
                <a:spcPct val="90000"/>
              </a:lnSpc>
              <a:spcBef>
                <a:spcPts val="1000"/>
              </a:spcBef>
              <a:spcAft>
                <a:spcPts val="0"/>
              </a:spcAft>
              <a:buClr>
                <a:schemeClr val="dk1"/>
              </a:buClr>
              <a:buSzPts val="2000"/>
              <a:buChar char="•"/>
            </a:pPr>
            <a:r>
              <a:rPr lang="en-US"/>
              <a:t>12V Power Supply</a:t>
            </a:r>
            <a:endParaRPr/>
          </a:p>
        </p:txBody>
      </p:sp>
      <p:sp>
        <p:nvSpPr>
          <p:cNvPr id="115" name="Google Shape;115;p4"/>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116" name="Google Shape;116;p4"/>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17" name="Google Shape;117;p4"/>
          <p:cNvPicPr preferRelativeResize="0"/>
          <p:nvPr/>
        </p:nvPicPr>
        <p:blipFill rotWithShape="1">
          <a:blip r:embed="rId3">
            <a:alphaModFix/>
          </a:blip>
          <a:srcRect/>
          <a:stretch/>
        </p:blipFill>
        <p:spPr>
          <a:xfrm>
            <a:off x="613402" y="2740298"/>
            <a:ext cx="7983098" cy="373144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4"/>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TODOs</a:t>
            </a:r>
            <a:endParaRPr dirty="0"/>
          </a:p>
        </p:txBody>
      </p:sp>
      <p:sp>
        <p:nvSpPr>
          <p:cNvPr id="498" name="Google Shape;498;p34"/>
          <p:cNvSpPr txBox="1">
            <a:spLocks noGrp="1"/>
          </p:cNvSpPr>
          <p:nvPr>
            <p:ph type="body" idx="1"/>
          </p:nvPr>
        </p:nvSpPr>
        <p:spPr>
          <a:xfrm>
            <a:off x="477795" y="1252152"/>
            <a:ext cx="8254313" cy="50945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Follow the previous step-by-step guide to finish the FPGA part</a:t>
            </a:r>
            <a:endParaRPr dirty="0"/>
          </a:p>
          <a:p>
            <a:pPr marL="1143000" lvl="2" indent="-127000" algn="l" rtl="0">
              <a:lnSpc>
                <a:spcPct val="90000"/>
              </a:lnSpc>
              <a:spcBef>
                <a:spcPts val="500"/>
              </a:spcBef>
              <a:spcAft>
                <a:spcPts val="0"/>
              </a:spcAft>
              <a:buClr>
                <a:schemeClr val="dk1"/>
              </a:buClr>
              <a:buSzPts val="1600"/>
              <a:buNone/>
            </a:pPr>
            <a:endParaRPr dirty="0">
              <a:solidFill>
                <a:schemeClr val="dk1"/>
              </a:solidFill>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dirty="0">
              <a:latin typeface="Times New Roman"/>
              <a:ea typeface="Times New Roman"/>
              <a:cs typeface="Times New Roman"/>
              <a:sym typeface="Times New Roman"/>
            </a:endParaRPr>
          </a:p>
        </p:txBody>
      </p:sp>
      <p:sp>
        <p:nvSpPr>
          <p:cNvPr id="499" name="Google Shape;499;p34"/>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500" name="Google Shape;500;p34"/>
          <p:cNvSpPr txBox="1"/>
          <p:nvPr/>
        </p:nvSpPr>
        <p:spPr>
          <a:xfrm>
            <a:off x="6705593" y="3179840"/>
            <a:ext cx="2287044"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Times New Roman"/>
                <a:ea typeface="Times New Roman"/>
                <a:cs typeface="Times New Roman"/>
                <a:sym typeface="Times New Roman"/>
              </a:rPr>
              <a:t>If you see this, you passed the FPGA test.</a:t>
            </a:r>
            <a:r>
              <a:rPr lang="zh-TW" altLang="en-US" sz="1600" dirty="0">
                <a:solidFill>
                  <a:schemeClr val="dk1"/>
                </a:solidFill>
                <a:latin typeface="Times New Roman"/>
                <a:ea typeface="Times New Roman"/>
                <a:cs typeface="Times New Roman"/>
                <a:sym typeface="Times New Roman"/>
              </a:rPr>
              <a:t> </a:t>
            </a:r>
            <a:endParaRPr lang="en-US" altLang="zh-TW"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600" dirty="0">
                <a:solidFill>
                  <a:schemeClr val="dk1"/>
                </a:solidFill>
                <a:latin typeface="Times New Roman"/>
                <a:ea typeface="Times New Roman"/>
                <a:cs typeface="Times New Roman"/>
                <a:sym typeface="Times New Roman"/>
              </a:rPr>
              <a:t>Screenshot !</a:t>
            </a:r>
            <a:endParaRPr sz="1600" dirty="0">
              <a:solidFill>
                <a:schemeClr val="dk1"/>
              </a:solidFill>
              <a:latin typeface="Times New Roman"/>
              <a:ea typeface="Times New Roman"/>
              <a:cs typeface="Times New Roman"/>
              <a:sym typeface="Times New Roman"/>
            </a:endParaRPr>
          </a:p>
        </p:txBody>
      </p:sp>
      <p:sp>
        <p:nvSpPr>
          <p:cNvPr id="501" name="Google Shape;501;p34"/>
          <p:cNvSpPr/>
          <p:nvPr/>
        </p:nvSpPr>
        <p:spPr>
          <a:xfrm>
            <a:off x="6212076" y="3595318"/>
            <a:ext cx="408215" cy="204107"/>
          </a:xfrm>
          <a:prstGeom prst="rightArrow">
            <a:avLst>
              <a:gd name="adj1" fmla="val 50000"/>
              <a:gd name="adj2" fmla="val 50000"/>
            </a:avLst>
          </a:prstGeom>
          <a:noFill/>
          <a:ln w="9525"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34"/>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3" name="圖片 2">
            <a:extLst>
              <a:ext uri="{FF2B5EF4-FFF2-40B4-BE49-F238E27FC236}">
                <a16:creationId xmlns:a16="http://schemas.microsoft.com/office/drawing/2014/main" id="{3297EAE5-AB83-41AD-AE89-EE570DC2B05B}"/>
              </a:ext>
            </a:extLst>
          </p:cNvPr>
          <p:cNvPicPr>
            <a:picLocks noChangeAspect="1"/>
          </p:cNvPicPr>
          <p:nvPr/>
        </p:nvPicPr>
        <p:blipFill>
          <a:blip r:embed="rId3"/>
          <a:stretch>
            <a:fillRect/>
          </a:stretch>
        </p:blipFill>
        <p:spPr>
          <a:xfrm>
            <a:off x="591977" y="1951700"/>
            <a:ext cx="5534797" cy="393499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6E051-2786-488E-BC60-A3BBE8916E6D}"/>
              </a:ext>
            </a:extLst>
          </p:cNvPr>
          <p:cNvSpPr>
            <a:spLocks noGrp="1"/>
          </p:cNvSpPr>
          <p:nvPr>
            <p:ph type="title"/>
          </p:nvPr>
        </p:nvSpPr>
        <p:spPr/>
        <p:txBody>
          <a:bodyPr/>
          <a:lstStyle/>
          <a:p>
            <a:r>
              <a:rPr lang="en-US" altLang="zh-TW" dirty="0"/>
              <a:t>DRAM tutorial</a:t>
            </a:r>
            <a:endParaRPr lang="zh-TW" altLang="en-US" dirty="0"/>
          </a:p>
        </p:txBody>
      </p:sp>
      <p:sp>
        <p:nvSpPr>
          <p:cNvPr id="3" name="投影片編號版面配置區 2">
            <a:extLst>
              <a:ext uri="{FF2B5EF4-FFF2-40B4-BE49-F238E27FC236}">
                <a16:creationId xmlns:a16="http://schemas.microsoft.com/office/drawing/2014/main" id="{300BB0C0-F982-4D5B-9D53-84C957F8B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
        <p:nvSpPr>
          <p:cNvPr id="4" name="內容版面配置區 2">
            <a:extLst>
              <a:ext uri="{FF2B5EF4-FFF2-40B4-BE49-F238E27FC236}">
                <a16:creationId xmlns:a16="http://schemas.microsoft.com/office/drawing/2014/main" id="{4CB9BFA9-D1F8-43AB-8772-A676F13ADAD1}"/>
              </a:ext>
            </a:extLst>
          </p:cNvPr>
          <p:cNvSpPr>
            <a:spLocks noGrp="1"/>
          </p:cNvSpPr>
          <p:nvPr/>
        </p:nvSpPr>
        <p:spPr>
          <a:xfrm>
            <a:off x="628650" y="1590301"/>
            <a:ext cx="7742266" cy="4575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External Memory Interface IP</a:t>
            </a:r>
          </a:p>
          <a:p>
            <a:r>
              <a:rPr lang="en-US" altLang="zh-TW" sz="2400" dirty="0"/>
              <a:t>Avalon Memory-Mapped Protocol</a:t>
            </a:r>
          </a:p>
          <a:p>
            <a:r>
              <a:rPr lang="en-US" altLang="zh-TW" sz="2400" dirty="0"/>
              <a:t>Example Code</a:t>
            </a:r>
          </a:p>
          <a:p>
            <a:r>
              <a:rPr lang="en-US" altLang="zh-TW" sz="2400" dirty="0"/>
              <a:t>Quartus Project Settings</a:t>
            </a:r>
          </a:p>
          <a:p>
            <a:r>
              <a:rPr lang="en-US" altLang="zh-TW" sz="2400" dirty="0"/>
              <a:t>RTL Simulation with Qsys IP</a:t>
            </a:r>
          </a:p>
          <a:p>
            <a:r>
              <a:rPr lang="en-US" altLang="zh-TW" sz="2400" dirty="0"/>
              <a:t>Extension</a:t>
            </a:r>
          </a:p>
        </p:txBody>
      </p:sp>
    </p:spTree>
    <p:extLst>
      <p:ext uri="{BB962C8B-B14F-4D97-AF65-F5344CB8AC3E}">
        <p14:creationId xmlns:p14="http://schemas.microsoft.com/office/powerpoint/2010/main" val="953179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485597"/>
            <a:ext cx="7886700" cy="994172"/>
          </a:xfrm>
        </p:spPr>
        <p:txBody>
          <a:bodyPr/>
          <a:lstStyle/>
          <a:p>
            <a:r>
              <a:rPr lang="en-US" altLang="zh-TW" dirty="0"/>
              <a:t>External Memory Interface IP</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407421"/>
            <a:ext cx="7756072" cy="3431381"/>
          </a:xfrm>
        </p:spPr>
        <p:txBody>
          <a:bodyPr>
            <a:normAutofit/>
          </a:bodyPr>
          <a:lstStyle/>
          <a:p>
            <a:r>
              <a:rPr lang="en-US" altLang="zh-TW" dirty="0"/>
              <a:t>Arria 10 External Memory Interfaces (EMIF)</a:t>
            </a:r>
          </a:p>
          <a:p>
            <a:pPr lvl="1"/>
            <a:r>
              <a:rPr lang="zh-TW" altLang="en-US" dirty="0"/>
              <a:t>這個</a:t>
            </a:r>
            <a:r>
              <a:rPr lang="en-US" altLang="zh-TW" dirty="0"/>
              <a:t>IP</a:t>
            </a:r>
            <a:r>
              <a:rPr lang="zh-TW" altLang="en-US" dirty="0"/>
              <a:t>可以將我們用</a:t>
            </a:r>
            <a:r>
              <a:rPr lang="en-US" altLang="zh-TW" dirty="0"/>
              <a:t>Avalon Memory-Mapped</a:t>
            </a:r>
            <a:r>
              <a:rPr lang="zh-TW" altLang="en-US" dirty="0"/>
              <a:t>介面傳輸的資料轉換為以</a:t>
            </a:r>
            <a:r>
              <a:rPr lang="en-US" altLang="zh-TW" dirty="0"/>
              <a:t>DRAM</a:t>
            </a:r>
            <a:r>
              <a:rPr lang="zh-TW" altLang="en-US" dirty="0"/>
              <a:t>介面傳輸的資料。</a:t>
            </a:r>
            <a:endParaRPr lang="en-US" altLang="zh-TW" dirty="0"/>
          </a:p>
          <a:p>
            <a:pPr lvl="1"/>
            <a:r>
              <a:rPr lang="zh-TW" altLang="en-US" dirty="0"/>
              <a:t>由於</a:t>
            </a:r>
            <a:r>
              <a:rPr lang="en-US" altLang="zh-TW" dirty="0"/>
              <a:t>DRAM</a:t>
            </a:r>
            <a:r>
              <a:rPr lang="zh-TW" altLang="en-US" dirty="0"/>
              <a:t>控制較複雜，有這個</a:t>
            </a:r>
            <a:r>
              <a:rPr lang="en-US" altLang="zh-TW" dirty="0"/>
              <a:t>IP</a:t>
            </a:r>
            <a:r>
              <a:rPr lang="zh-TW" altLang="en-US" dirty="0"/>
              <a:t>我們就能更方便的存取</a:t>
            </a:r>
            <a:r>
              <a:rPr lang="en-US" altLang="zh-TW" dirty="0"/>
              <a:t>DRAM</a:t>
            </a:r>
            <a:r>
              <a:rPr lang="zh-TW" altLang="en-US" dirty="0"/>
              <a:t>中的資料。</a:t>
            </a:r>
            <a:endParaRPr lang="en-US" altLang="zh-TW" dirty="0"/>
          </a:p>
          <a:p>
            <a:pPr lvl="1"/>
            <a:r>
              <a:rPr lang="zh-TW" altLang="en-US" dirty="0"/>
              <a:t>除了</a:t>
            </a:r>
            <a:r>
              <a:rPr lang="en-US" altLang="zh-TW" dirty="0"/>
              <a:t>DRAM</a:t>
            </a:r>
            <a:r>
              <a:rPr lang="zh-TW" altLang="en-US" dirty="0"/>
              <a:t>之外，這個</a:t>
            </a:r>
            <a:r>
              <a:rPr lang="en-US" altLang="zh-TW" dirty="0"/>
              <a:t>IP</a:t>
            </a:r>
            <a:r>
              <a:rPr lang="zh-TW" altLang="en-US" dirty="0"/>
              <a:t>也能改成與其他種類的外部記憶體溝通。</a:t>
            </a:r>
            <a:br>
              <a:rPr lang="en-US" altLang="zh-TW" dirty="0"/>
            </a:br>
            <a:r>
              <a:rPr lang="en-US" altLang="zh-TW" dirty="0"/>
              <a:t>Ex. QDRII+ SRAM</a:t>
            </a:r>
          </a:p>
        </p:txBody>
      </p:sp>
      <p:sp>
        <p:nvSpPr>
          <p:cNvPr id="5" name="矩形 4">
            <a:extLst>
              <a:ext uri="{FF2B5EF4-FFF2-40B4-BE49-F238E27FC236}">
                <a16:creationId xmlns:a16="http://schemas.microsoft.com/office/drawing/2014/main" id="{1E0E0D8A-C81A-4AB4-AEAF-36EBD6FDB2ED}"/>
              </a:ext>
            </a:extLst>
          </p:cNvPr>
          <p:cNvSpPr/>
          <p:nvPr/>
        </p:nvSpPr>
        <p:spPr>
          <a:xfrm>
            <a:off x="4047444" y="3969618"/>
            <a:ext cx="1049111" cy="1277554"/>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chemeClr val="tx1"/>
                </a:solidFill>
              </a:rPr>
              <a:t>Arria 10 EMIF</a:t>
            </a:r>
            <a:endParaRPr lang="zh-TW" altLang="en-US" sz="2100" dirty="0">
              <a:solidFill>
                <a:schemeClr val="tx1"/>
              </a:solidFill>
            </a:endParaRPr>
          </a:p>
        </p:txBody>
      </p:sp>
      <p:sp>
        <p:nvSpPr>
          <p:cNvPr id="6" name="箭號: 左-右雙向 5">
            <a:extLst>
              <a:ext uri="{FF2B5EF4-FFF2-40B4-BE49-F238E27FC236}">
                <a16:creationId xmlns:a16="http://schemas.microsoft.com/office/drawing/2014/main" id="{62AFAF37-9F67-44AE-BEBA-2C51DFA75D08}"/>
              </a:ext>
            </a:extLst>
          </p:cNvPr>
          <p:cNvSpPr/>
          <p:nvPr/>
        </p:nvSpPr>
        <p:spPr>
          <a:xfrm>
            <a:off x="2549884" y="4685353"/>
            <a:ext cx="1159631" cy="36858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sp>
        <p:nvSpPr>
          <p:cNvPr id="7" name="文字方塊 6">
            <a:extLst>
              <a:ext uri="{FF2B5EF4-FFF2-40B4-BE49-F238E27FC236}">
                <a16:creationId xmlns:a16="http://schemas.microsoft.com/office/drawing/2014/main" id="{E3534275-5A6B-4F25-B271-9C60D87A1EBA}"/>
              </a:ext>
            </a:extLst>
          </p:cNvPr>
          <p:cNvSpPr txBox="1"/>
          <p:nvPr/>
        </p:nvSpPr>
        <p:spPr>
          <a:xfrm>
            <a:off x="2259184" y="4230869"/>
            <a:ext cx="1741032" cy="646331"/>
          </a:xfrm>
          <a:prstGeom prst="rect">
            <a:avLst/>
          </a:prstGeom>
          <a:noFill/>
        </p:spPr>
        <p:txBody>
          <a:bodyPr wrap="square" rtlCol="0">
            <a:spAutoFit/>
          </a:bodyPr>
          <a:lstStyle/>
          <a:p>
            <a:pPr algn="ctr"/>
            <a:r>
              <a:rPr lang="en-US" altLang="zh-TW" sz="1800" dirty="0"/>
              <a:t>DRAM Protocol</a:t>
            </a:r>
            <a:endParaRPr lang="zh-TW" altLang="en-US" sz="1800" dirty="0"/>
          </a:p>
        </p:txBody>
      </p:sp>
      <p:sp>
        <p:nvSpPr>
          <p:cNvPr id="8" name="文字方塊 7">
            <a:extLst>
              <a:ext uri="{FF2B5EF4-FFF2-40B4-BE49-F238E27FC236}">
                <a16:creationId xmlns:a16="http://schemas.microsoft.com/office/drawing/2014/main" id="{BE60465E-0170-4992-9297-D3989D9D5041}"/>
              </a:ext>
            </a:extLst>
          </p:cNvPr>
          <p:cNvSpPr txBox="1"/>
          <p:nvPr/>
        </p:nvSpPr>
        <p:spPr>
          <a:xfrm>
            <a:off x="5096555" y="3977343"/>
            <a:ext cx="2005656" cy="646331"/>
          </a:xfrm>
          <a:prstGeom prst="rect">
            <a:avLst/>
          </a:prstGeom>
          <a:noFill/>
        </p:spPr>
        <p:txBody>
          <a:bodyPr wrap="square" rtlCol="0">
            <a:spAutoFit/>
          </a:bodyPr>
          <a:lstStyle/>
          <a:p>
            <a:pPr algn="ctr"/>
            <a:r>
              <a:rPr lang="en-US" altLang="zh-TW" sz="1800" dirty="0"/>
              <a:t>Avalon Memory-Mapped Protocol</a:t>
            </a:r>
            <a:endParaRPr lang="zh-TW" altLang="en-US" sz="1800" dirty="0"/>
          </a:p>
        </p:txBody>
      </p:sp>
      <p:sp>
        <p:nvSpPr>
          <p:cNvPr id="9" name="箭號: 左-右雙向 8">
            <a:extLst>
              <a:ext uri="{FF2B5EF4-FFF2-40B4-BE49-F238E27FC236}">
                <a16:creationId xmlns:a16="http://schemas.microsoft.com/office/drawing/2014/main" id="{87795414-D762-4759-B101-C2D8F7F51D84}"/>
              </a:ext>
            </a:extLst>
          </p:cNvPr>
          <p:cNvSpPr/>
          <p:nvPr/>
        </p:nvSpPr>
        <p:spPr>
          <a:xfrm>
            <a:off x="5519567" y="4685354"/>
            <a:ext cx="1159631" cy="36858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sp>
        <p:nvSpPr>
          <p:cNvPr id="10" name="矩形 9">
            <a:extLst>
              <a:ext uri="{FF2B5EF4-FFF2-40B4-BE49-F238E27FC236}">
                <a16:creationId xmlns:a16="http://schemas.microsoft.com/office/drawing/2014/main" id="{24FEA796-7E62-4DBB-ABC7-5D72EFE0C600}"/>
              </a:ext>
            </a:extLst>
          </p:cNvPr>
          <p:cNvSpPr/>
          <p:nvPr/>
        </p:nvSpPr>
        <p:spPr>
          <a:xfrm>
            <a:off x="1043195" y="3978216"/>
            <a:ext cx="1159631" cy="1277554"/>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chemeClr val="tx1"/>
                </a:solidFill>
              </a:rPr>
              <a:t>External Memory</a:t>
            </a:r>
            <a:endParaRPr lang="zh-TW" altLang="en-US" sz="2100" dirty="0">
              <a:solidFill>
                <a:schemeClr val="tx1"/>
              </a:solidFill>
            </a:endParaRPr>
          </a:p>
        </p:txBody>
      </p:sp>
      <p:sp>
        <p:nvSpPr>
          <p:cNvPr id="11" name="矩形 10">
            <a:extLst>
              <a:ext uri="{FF2B5EF4-FFF2-40B4-BE49-F238E27FC236}">
                <a16:creationId xmlns:a16="http://schemas.microsoft.com/office/drawing/2014/main" id="{6F3A3B1C-560F-4DAE-8D09-9CADCF2EB3F0}"/>
              </a:ext>
            </a:extLst>
          </p:cNvPr>
          <p:cNvSpPr/>
          <p:nvPr/>
        </p:nvSpPr>
        <p:spPr>
          <a:xfrm>
            <a:off x="7102211" y="3978216"/>
            <a:ext cx="1131208" cy="1277554"/>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chemeClr val="tx1"/>
                </a:solidFill>
              </a:rPr>
              <a:t>User Logic</a:t>
            </a:r>
            <a:endParaRPr lang="zh-TW" altLang="en-US" sz="2100" dirty="0">
              <a:solidFill>
                <a:schemeClr val="tx1"/>
              </a:solidFill>
            </a:endParaRPr>
          </a:p>
        </p:txBody>
      </p:sp>
      <p:sp>
        <p:nvSpPr>
          <p:cNvPr id="3" name="投影片編號版面配置區 2">
            <a:extLst>
              <a:ext uri="{FF2B5EF4-FFF2-40B4-BE49-F238E27FC236}">
                <a16:creationId xmlns:a16="http://schemas.microsoft.com/office/drawing/2014/main" id="{8AC36DD3-7406-4195-8503-D5FF8B35BF62}"/>
              </a:ext>
            </a:extLst>
          </p:cNvPr>
          <p:cNvSpPr>
            <a:spLocks noGrp="1"/>
          </p:cNvSpPr>
          <p:nvPr>
            <p:ph type="sldNum" sz="quarter" idx="12"/>
          </p:nvPr>
        </p:nvSpPr>
        <p:spPr/>
        <p:txBody>
          <a:bodyPr/>
          <a:lstStyle/>
          <a:p>
            <a:fld id="{AE4B70F8-4499-4EB5-A47F-9F74713612AE}" type="slidenum">
              <a:rPr lang="zh-TW" altLang="en-US" smtClean="0"/>
              <a:t>52</a:t>
            </a:fld>
            <a:endParaRPr lang="zh-TW" altLang="en-US" dirty="0"/>
          </a:p>
        </p:txBody>
      </p:sp>
    </p:spTree>
    <p:extLst>
      <p:ext uri="{BB962C8B-B14F-4D97-AF65-F5344CB8AC3E}">
        <p14:creationId xmlns:p14="http://schemas.microsoft.com/office/powerpoint/2010/main" val="623564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543449"/>
            <a:ext cx="7886700" cy="994172"/>
          </a:xfrm>
        </p:spPr>
        <p:txBody>
          <a:bodyPr/>
          <a:lstStyle/>
          <a:p>
            <a:r>
              <a:rPr lang="en-US" altLang="zh-TW" dirty="0"/>
              <a:t>Avalon Memory-Mapped Protocol</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611327"/>
            <a:ext cx="7886700" cy="3431381"/>
          </a:xfrm>
        </p:spPr>
        <p:txBody>
          <a:bodyPr>
            <a:normAutofit/>
          </a:bodyPr>
          <a:lstStyle/>
          <a:p>
            <a:r>
              <a:rPr lang="en-US" altLang="zh-TW" dirty="0"/>
              <a:t>The Avalon Memory-Mapped interface specification is designed to accommodate peripheral development for the system-on-a-programmable-chip (SOPC) environment.</a:t>
            </a:r>
          </a:p>
          <a:p>
            <a:r>
              <a:rPr lang="en-US" altLang="zh-TW" dirty="0"/>
              <a:t> The specification provides peripheral designers with a basis for describing the </a:t>
            </a:r>
            <a:r>
              <a:rPr lang="en-US" altLang="zh-TW" dirty="0">
                <a:solidFill>
                  <a:srgbClr val="FF0000"/>
                </a:solidFill>
              </a:rPr>
              <a:t>address-based read/write interface</a:t>
            </a:r>
            <a:r>
              <a:rPr lang="en-US" altLang="zh-TW" dirty="0"/>
              <a:t> found on master and slave peripherals. </a:t>
            </a:r>
          </a:p>
        </p:txBody>
      </p:sp>
      <p:sp>
        <p:nvSpPr>
          <p:cNvPr id="3" name="投影片編號版面配置區 2">
            <a:extLst>
              <a:ext uri="{FF2B5EF4-FFF2-40B4-BE49-F238E27FC236}">
                <a16:creationId xmlns:a16="http://schemas.microsoft.com/office/drawing/2014/main" id="{748DF04C-E3F7-4F4C-8BBF-669705E58E98}"/>
              </a:ext>
            </a:extLst>
          </p:cNvPr>
          <p:cNvSpPr>
            <a:spLocks noGrp="1"/>
          </p:cNvSpPr>
          <p:nvPr>
            <p:ph type="sldNum" sz="quarter" idx="12"/>
          </p:nvPr>
        </p:nvSpPr>
        <p:spPr/>
        <p:txBody>
          <a:bodyPr/>
          <a:lstStyle/>
          <a:p>
            <a:fld id="{AE4B70F8-4499-4EB5-A47F-9F74713612AE}" type="slidenum">
              <a:rPr lang="zh-TW" altLang="en-US" smtClean="0"/>
              <a:t>53</a:t>
            </a:fld>
            <a:endParaRPr lang="zh-TW" altLang="en-US" dirty="0"/>
          </a:p>
        </p:txBody>
      </p:sp>
    </p:spTree>
    <p:extLst>
      <p:ext uri="{BB962C8B-B14F-4D97-AF65-F5344CB8AC3E}">
        <p14:creationId xmlns:p14="http://schemas.microsoft.com/office/powerpoint/2010/main" val="150300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300BB0C0-F982-4D5B-9D53-84C957F8B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pic>
        <p:nvPicPr>
          <p:cNvPr id="4" name="圖片 3">
            <a:extLst>
              <a:ext uri="{FF2B5EF4-FFF2-40B4-BE49-F238E27FC236}">
                <a16:creationId xmlns:a16="http://schemas.microsoft.com/office/drawing/2014/main" id="{7649CE51-8131-4C26-A299-79E6333E6BD5}"/>
              </a:ext>
            </a:extLst>
          </p:cNvPr>
          <p:cNvPicPr>
            <a:picLocks noChangeAspect="1"/>
          </p:cNvPicPr>
          <p:nvPr/>
        </p:nvPicPr>
        <p:blipFill rotWithShape="1">
          <a:blip r:embed="rId2"/>
          <a:srcRect t="691"/>
          <a:stretch/>
        </p:blipFill>
        <p:spPr>
          <a:xfrm>
            <a:off x="1201189" y="136524"/>
            <a:ext cx="6741622" cy="6669186"/>
          </a:xfrm>
          <a:prstGeom prst="rect">
            <a:avLst/>
          </a:prstGeom>
        </p:spPr>
      </p:pic>
    </p:spTree>
    <p:extLst>
      <p:ext uri="{BB962C8B-B14F-4D97-AF65-F5344CB8AC3E}">
        <p14:creationId xmlns:p14="http://schemas.microsoft.com/office/powerpoint/2010/main" val="1146695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609078"/>
            <a:ext cx="7886700" cy="994172"/>
          </a:xfrm>
        </p:spPr>
        <p:txBody>
          <a:bodyPr/>
          <a:lstStyle/>
          <a:p>
            <a:r>
              <a:rPr lang="en-US" altLang="zh-TW" dirty="0"/>
              <a:t>Avalon MM Basic Signals</a:t>
            </a:r>
            <a:endParaRPr lang="zh-TW" altLang="en-US" dirty="0"/>
          </a:p>
        </p:txBody>
      </p:sp>
      <p:graphicFrame>
        <p:nvGraphicFramePr>
          <p:cNvPr id="3" name="表格 2">
            <a:extLst>
              <a:ext uri="{FF2B5EF4-FFF2-40B4-BE49-F238E27FC236}">
                <a16:creationId xmlns:a16="http://schemas.microsoft.com/office/drawing/2014/main" id="{D22C48D0-1F0D-4278-AAB5-918418C8CCF6}"/>
              </a:ext>
            </a:extLst>
          </p:cNvPr>
          <p:cNvGraphicFramePr>
            <a:graphicFrameLocks noGrp="1"/>
          </p:cNvGraphicFramePr>
          <p:nvPr/>
        </p:nvGraphicFramePr>
        <p:xfrm>
          <a:off x="628650" y="1602144"/>
          <a:ext cx="8091400" cy="4481662"/>
        </p:xfrm>
        <a:graphic>
          <a:graphicData uri="http://schemas.openxmlformats.org/drawingml/2006/table">
            <a:tbl>
              <a:tblPr firstRow="1" bandRow="1">
                <a:tableStyleId>{5C22544A-7EE6-4342-B048-85BDC9FD1C3A}</a:tableStyleId>
              </a:tblPr>
              <a:tblGrid>
                <a:gridCol w="1296924">
                  <a:extLst>
                    <a:ext uri="{9D8B030D-6E8A-4147-A177-3AD203B41FA5}">
                      <a16:colId xmlns:a16="http://schemas.microsoft.com/office/drawing/2014/main" val="340149355"/>
                    </a:ext>
                  </a:extLst>
                </a:gridCol>
                <a:gridCol w="977484">
                  <a:extLst>
                    <a:ext uri="{9D8B030D-6E8A-4147-A177-3AD203B41FA5}">
                      <a16:colId xmlns:a16="http://schemas.microsoft.com/office/drawing/2014/main" val="4240618571"/>
                    </a:ext>
                  </a:extLst>
                </a:gridCol>
                <a:gridCol w="977484">
                  <a:extLst>
                    <a:ext uri="{9D8B030D-6E8A-4147-A177-3AD203B41FA5}">
                      <a16:colId xmlns:a16="http://schemas.microsoft.com/office/drawing/2014/main" val="1037358580"/>
                    </a:ext>
                  </a:extLst>
                </a:gridCol>
                <a:gridCol w="4839508">
                  <a:extLst>
                    <a:ext uri="{9D8B030D-6E8A-4147-A177-3AD203B41FA5}">
                      <a16:colId xmlns:a16="http://schemas.microsoft.com/office/drawing/2014/main" val="1934068267"/>
                    </a:ext>
                  </a:extLst>
                </a:gridCol>
              </a:tblGrid>
              <a:tr h="503325">
                <a:tc>
                  <a:txBody>
                    <a:bodyPr/>
                    <a:lstStyle/>
                    <a:p>
                      <a:r>
                        <a:rPr lang="en-US" altLang="zh-TW" sz="1100" dirty="0">
                          <a:solidFill>
                            <a:schemeClr val="tx1"/>
                          </a:solidFill>
                        </a:rPr>
                        <a:t>Signal Type</a:t>
                      </a:r>
                      <a:endParaRPr lang="zh-TW" altLang="en-US" sz="11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100" dirty="0">
                          <a:solidFill>
                            <a:schemeClr val="tx1"/>
                          </a:solidFill>
                        </a:rPr>
                        <a:t>Width</a:t>
                      </a:r>
                      <a:endParaRPr lang="zh-TW" altLang="en-US" sz="11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100" dirty="0">
                          <a:solidFill>
                            <a:schemeClr val="tx1"/>
                          </a:solidFill>
                        </a:rPr>
                        <a:t>Direction</a:t>
                      </a:r>
                      <a:endParaRPr lang="zh-TW" altLang="en-US" sz="11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100" dirty="0">
                          <a:solidFill>
                            <a:schemeClr val="tx1"/>
                          </a:solidFill>
                        </a:rPr>
                        <a:t>Description</a:t>
                      </a:r>
                      <a:endParaRPr lang="zh-TW" altLang="en-US" sz="11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4484416"/>
                  </a:ext>
                </a:extLst>
              </a:tr>
              <a:tr h="503325">
                <a:tc>
                  <a:txBody>
                    <a:bodyPr/>
                    <a:lstStyle/>
                    <a:p>
                      <a:r>
                        <a:rPr lang="en-US" altLang="zh-TW" sz="1400" dirty="0"/>
                        <a:t>address</a:t>
                      </a:r>
                      <a:endParaRPr lang="zh-TW"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t>1-32</a:t>
                      </a:r>
                      <a:endParaRPr lang="zh-TW"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M -&gt; S</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Slave address.</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547793"/>
                  </a:ext>
                </a:extLst>
              </a:tr>
              <a:tr h="503325">
                <a:tc>
                  <a:txBody>
                    <a:bodyPr/>
                    <a:lstStyle/>
                    <a:p>
                      <a:r>
                        <a:rPr lang="en-US" altLang="zh-TW" sz="1400" dirty="0"/>
                        <a:t>read</a:t>
                      </a:r>
                      <a:endParaRPr lang="zh-TW"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t>1</a:t>
                      </a:r>
                      <a:endParaRPr lang="zh-TW"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M -&gt; S</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Read-request signal to the slave port.</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8126072"/>
                  </a:ext>
                </a:extLst>
              </a:tr>
              <a:tr h="503325">
                <a:tc>
                  <a:txBody>
                    <a:bodyPr/>
                    <a:lstStyle/>
                    <a:p>
                      <a:r>
                        <a:rPr lang="en-US" altLang="zh-TW" sz="1400" dirty="0" err="1"/>
                        <a:t>readdata</a:t>
                      </a:r>
                      <a:endParaRPr lang="zh-TW"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t>1-1024</a:t>
                      </a:r>
                      <a:endParaRPr lang="zh-TW"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S -&gt; M</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Data transferred from slave to master by the read operation.</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3094894"/>
                  </a:ext>
                </a:extLst>
              </a:tr>
              <a:tr h="503325">
                <a:tc>
                  <a:txBody>
                    <a:bodyPr/>
                    <a:lstStyle/>
                    <a:p>
                      <a:r>
                        <a:rPr lang="en-US" altLang="zh-TW" sz="1400" dirty="0">
                          <a:solidFill>
                            <a:schemeClr val="tx1"/>
                          </a:solidFill>
                        </a:rPr>
                        <a:t>write</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1</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M -&gt; S</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Write-request signal to the slave port.</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3150681"/>
                  </a:ext>
                </a:extLst>
              </a:tr>
              <a:tr h="503325">
                <a:tc>
                  <a:txBody>
                    <a:bodyPr/>
                    <a:lstStyle/>
                    <a:p>
                      <a:r>
                        <a:rPr lang="en-US" altLang="zh-TW" sz="1400" dirty="0" err="1">
                          <a:solidFill>
                            <a:schemeClr val="tx1"/>
                          </a:solidFill>
                        </a:rPr>
                        <a:t>writedata</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1-1024</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M -&gt; S</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Data transferred from master to slave by the write operation.</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156965"/>
                  </a:ext>
                </a:extLst>
              </a:tr>
              <a:tr h="730856">
                <a:tc>
                  <a:txBody>
                    <a:bodyPr/>
                    <a:lstStyle/>
                    <a:p>
                      <a:r>
                        <a:rPr lang="en-US" altLang="zh-TW" sz="1400" dirty="0" err="1">
                          <a:solidFill>
                            <a:schemeClr val="tx1"/>
                          </a:solidFill>
                        </a:rPr>
                        <a:t>waitrequest</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1</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S -&gt; M</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Used to stall the system interconnect fabric when the slave port is not able to respond immediately.</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1264564"/>
                  </a:ext>
                </a:extLst>
              </a:tr>
              <a:tr h="730856">
                <a:tc>
                  <a:txBody>
                    <a:bodyPr/>
                    <a:lstStyle/>
                    <a:p>
                      <a:r>
                        <a:rPr lang="en-US" altLang="zh-TW" sz="1400" dirty="0" err="1">
                          <a:solidFill>
                            <a:schemeClr val="tx1"/>
                          </a:solidFill>
                        </a:rPr>
                        <a:t>readdatavalid</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1</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S</a:t>
                      </a:r>
                      <a:r>
                        <a:rPr lang="zh-TW" altLang="en-US" sz="1400" dirty="0">
                          <a:solidFill>
                            <a:schemeClr val="tx1"/>
                          </a:solidFill>
                        </a:rPr>
                        <a:t> </a:t>
                      </a:r>
                      <a:r>
                        <a:rPr lang="en-US" altLang="zh-TW" sz="1400" dirty="0">
                          <a:solidFill>
                            <a:schemeClr val="tx1"/>
                          </a:solidFill>
                        </a:rPr>
                        <a:t>=&gt;</a:t>
                      </a:r>
                      <a:r>
                        <a:rPr lang="zh-TW" altLang="en-US" sz="1400" dirty="0">
                          <a:solidFill>
                            <a:schemeClr val="tx1"/>
                          </a:solidFill>
                        </a:rPr>
                        <a:t> </a:t>
                      </a:r>
                      <a:r>
                        <a:rPr lang="en-US" altLang="zh-TW" sz="1400" dirty="0">
                          <a:solidFill>
                            <a:schemeClr val="tx1"/>
                          </a:solidFill>
                        </a:rPr>
                        <a:t>M</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dirty="0">
                          <a:solidFill>
                            <a:schemeClr val="tx1"/>
                          </a:solidFill>
                        </a:rPr>
                        <a:t>Marks the rising clock edge when the slave asserts valid </a:t>
                      </a:r>
                      <a:r>
                        <a:rPr lang="en-US" altLang="zh-TW" sz="1400" dirty="0" err="1">
                          <a:solidFill>
                            <a:schemeClr val="tx1"/>
                          </a:solidFill>
                        </a:rPr>
                        <a:t>readdata</a:t>
                      </a:r>
                      <a:r>
                        <a:rPr lang="en-US" altLang="zh-TW" sz="1400" dirty="0">
                          <a:solidFill>
                            <a:schemeClr val="tx1"/>
                          </a:solidFill>
                        </a:rPr>
                        <a:t>.</a:t>
                      </a:r>
                      <a:endParaRPr lang="zh-TW"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4566347"/>
                  </a:ext>
                </a:extLst>
              </a:tr>
            </a:tbl>
          </a:graphicData>
        </a:graphic>
      </p:graphicFrame>
      <p:sp>
        <p:nvSpPr>
          <p:cNvPr id="5" name="投影片編號版面配置區 4">
            <a:extLst>
              <a:ext uri="{FF2B5EF4-FFF2-40B4-BE49-F238E27FC236}">
                <a16:creationId xmlns:a16="http://schemas.microsoft.com/office/drawing/2014/main" id="{5680CF5C-F067-4F98-B158-BB714B0AAC4B}"/>
              </a:ext>
            </a:extLst>
          </p:cNvPr>
          <p:cNvSpPr>
            <a:spLocks noGrp="1"/>
          </p:cNvSpPr>
          <p:nvPr>
            <p:ph type="sldNum" sz="quarter" idx="12"/>
          </p:nvPr>
        </p:nvSpPr>
        <p:spPr/>
        <p:txBody>
          <a:bodyPr/>
          <a:lstStyle/>
          <a:p>
            <a:fld id="{AE4B70F8-4499-4EB5-A47F-9F74713612AE}" type="slidenum">
              <a:rPr lang="zh-TW" altLang="en-US" smtClean="0"/>
              <a:t>55</a:t>
            </a:fld>
            <a:endParaRPr lang="zh-TW" altLang="en-US" dirty="0"/>
          </a:p>
        </p:txBody>
      </p:sp>
    </p:spTree>
    <p:extLst>
      <p:ext uri="{BB962C8B-B14F-4D97-AF65-F5344CB8AC3E}">
        <p14:creationId xmlns:p14="http://schemas.microsoft.com/office/powerpoint/2010/main" val="3490837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543449"/>
            <a:ext cx="7886700" cy="994172"/>
          </a:xfrm>
        </p:spPr>
        <p:txBody>
          <a:bodyPr/>
          <a:lstStyle/>
          <a:p>
            <a:r>
              <a:rPr lang="en-US" altLang="zh-TW" dirty="0"/>
              <a:t>Avalon MM Slave Transfer Types</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411588"/>
            <a:ext cx="7886700" cy="3431381"/>
          </a:xfrm>
        </p:spPr>
        <p:txBody>
          <a:bodyPr>
            <a:normAutofit/>
          </a:bodyPr>
          <a:lstStyle/>
          <a:p>
            <a:r>
              <a:rPr lang="en-US" altLang="zh-TW" sz="2400" dirty="0"/>
              <a:t>Variable Latency</a:t>
            </a:r>
          </a:p>
          <a:p>
            <a:r>
              <a:rPr lang="en-US" altLang="zh-TW" sz="2400" dirty="0"/>
              <a:t>Fixed Latency</a:t>
            </a:r>
          </a:p>
          <a:p>
            <a:r>
              <a:rPr lang="en-US" altLang="zh-TW" sz="2400" dirty="0"/>
              <a:t>Pipelined Variable Latency</a:t>
            </a:r>
          </a:p>
          <a:p>
            <a:r>
              <a:rPr lang="en-US" altLang="zh-TW" sz="2400" dirty="0"/>
              <a:t>Pipelined Fixed Latency</a:t>
            </a:r>
          </a:p>
          <a:p>
            <a:r>
              <a:rPr lang="en-US" altLang="zh-TW" sz="2400" dirty="0"/>
              <a:t>Tristate</a:t>
            </a:r>
          </a:p>
          <a:p>
            <a:r>
              <a:rPr lang="en-US" altLang="zh-TW" sz="2400" dirty="0"/>
              <a:t>Burst</a:t>
            </a:r>
          </a:p>
        </p:txBody>
      </p:sp>
      <p:sp>
        <p:nvSpPr>
          <p:cNvPr id="9" name="文字方塊 8">
            <a:extLst>
              <a:ext uri="{FF2B5EF4-FFF2-40B4-BE49-F238E27FC236}">
                <a16:creationId xmlns:a16="http://schemas.microsoft.com/office/drawing/2014/main" id="{701CFDF1-A7A2-486D-8AF0-671771D2FF83}"/>
              </a:ext>
            </a:extLst>
          </p:cNvPr>
          <p:cNvSpPr txBox="1"/>
          <p:nvPr/>
        </p:nvSpPr>
        <p:spPr>
          <a:xfrm>
            <a:off x="769813" y="4508362"/>
            <a:ext cx="7052463" cy="1477328"/>
          </a:xfrm>
          <a:prstGeom prst="rect">
            <a:avLst/>
          </a:prstGeom>
          <a:noFill/>
        </p:spPr>
        <p:txBody>
          <a:bodyPr wrap="square" rtlCol="0">
            <a:spAutoFit/>
          </a:bodyPr>
          <a:lstStyle/>
          <a:p>
            <a:r>
              <a:rPr lang="en-US" altLang="zh-TW" sz="1800" dirty="0"/>
              <a:t>More Info:</a:t>
            </a:r>
          </a:p>
          <a:p>
            <a:pPr marL="257175" indent="-257175">
              <a:buAutoNum type="arabicPeriod"/>
            </a:pPr>
            <a:r>
              <a:rPr lang="en-US" altLang="zh-TW" sz="1800" dirty="0">
                <a:hlinkClick r:id="rId3"/>
              </a:rPr>
              <a:t>http://www1.cs.columbia.edu/~sedwards/classes/2009/4840/mnl_avalon_spec.pdf</a:t>
            </a:r>
            <a:endParaRPr lang="en-US" altLang="zh-TW" sz="1800" dirty="0"/>
          </a:p>
          <a:p>
            <a:pPr marL="257175" indent="-257175">
              <a:buAutoNum type="arabicPeriod"/>
            </a:pPr>
            <a:r>
              <a:rPr lang="en-US" altLang="zh-TW" sz="1800" dirty="0">
                <a:hlinkClick r:id="rId4"/>
              </a:rPr>
              <a:t>http://www.innovateasia.com/asia/download/document/knowledge_11_Taiwan.pdf</a:t>
            </a:r>
            <a:endParaRPr lang="zh-TW" altLang="en-US" sz="1800" dirty="0"/>
          </a:p>
        </p:txBody>
      </p:sp>
      <p:sp>
        <p:nvSpPr>
          <p:cNvPr id="3" name="投影片編號版面配置區 2">
            <a:extLst>
              <a:ext uri="{FF2B5EF4-FFF2-40B4-BE49-F238E27FC236}">
                <a16:creationId xmlns:a16="http://schemas.microsoft.com/office/drawing/2014/main" id="{C3868E32-35F0-4DB9-8067-48BF403E6564}"/>
              </a:ext>
            </a:extLst>
          </p:cNvPr>
          <p:cNvSpPr>
            <a:spLocks noGrp="1"/>
          </p:cNvSpPr>
          <p:nvPr>
            <p:ph type="sldNum" sz="quarter" idx="12"/>
          </p:nvPr>
        </p:nvSpPr>
        <p:spPr/>
        <p:txBody>
          <a:bodyPr/>
          <a:lstStyle/>
          <a:p>
            <a:fld id="{AE4B70F8-4499-4EB5-A47F-9F74713612AE}" type="slidenum">
              <a:rPr lang="zh-TW" altLang="en-US" smtClean="0"/>
              <a:t>56</a:t>
            </a:fld>
            <a:endParaRPr lang="zh-TW" altLang="en-US" dirty="0"/>
          </a:p>
        </p:txBody>
      </p:sp>
    </p:spTree>
    <p:extLst>
      <p:ext uri="{BB962C8B-B14F-4D97-AF65-F5344CB8AC3E}">
        <p14:creationId xmlns:p14="http://schemas.microsoft.com/office/powerpoint/2010/main" val="2221304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586096"/>
            <a:ext cx="7886700" cy="994172"/>
          </a:xfrm>
        </p:spPr>
        <p:txBody>
          <a:bodyPr/>
          <a:lstStyle/>
          <a:p>
            <a:r>
              <a:rPr lang="en-US" altLang="zh-TW" dirty="0"/>
              <a:t>Avalon MM Basic Waveform</a:t>
            </a:r>
            <a:endParaRPr lang="zh-TW" altLang="en-US" dirty="0"/>
          </a:p>
        </p:txBody>
      </p:sp>
      <p:pic>
        <p:nvPicPr>
          <p:cNvPr id="5" name="圖片 4">
            <a:extLst>
              <a:ext uri="{FF2B5EF4-FFF2-40B4-BE49-F238E27FC236}">
                <a16:creationId xmlns:a16="http://schemas.microsoft.com/office/drawing/2014/main" id="{8F14AB42-0690-4D83-80EB-DFFF8DF22419}"/>
              </a:ext>
            </a:extLst>
          </p:cNvPr>
          <p:cNvPicPr>
            <a:picLocks noChangeAspect="1"/>
          </p:cNvPicPr>
          <p:nvPr/>
        </p:nvPicPr>
        <p:blipFill>
          <a:blip r:embed="rId3"/>
          <a:stretch>
            <a:fillRect/>
          </a:stretch>
        </p:blipFill>
        <p:spPr>
          <a:xfrm>
            <a:off x="776175" y="1778924"/>
            <a:ext cx="7591649" cy="3983839"/>
          </a:xfrm>
          <a:prstGeom prst="rect">
            <a:avLst/>
          </a:prstGeom>
        </p:spPr>
      </p:pic>
      <p:cxnSp>
        <p:nvCxnSpPr>
          <p:cNvPr id="7" name="直線單箭頭接點 6">
            <a:extLst>
              <a:ext uri="{FF2B5EF4-FFF2-40B4-BE49-F238E27FC236}">
                <a16:creationId xmlns:a16="http://schemas.microsoft.com/office/drawing/2014/main" id="{C5E479D1-EEF6-46DC-AE9E-2F6E44E9B5D4}"/>
              </a:ext>
            </a:extLst>
          </p:cNvPr>
          <p:cNvCxnSpPr>
            <a:cxnSpLocks/>
          </p:cNvCxnSpPr>
          <p:nvPr/>
        </p:nvCxnSpPr>
        <p:spPr>
          <a:xfrm flipV="1">
            <a:off x="400050" y="5079076"/>
            <a:ext cx="497725" cy="667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字方塊 7">
            <a:extLst>
              <a:ext uri="{FF2B5EF4-FFF2-40B4-BE49-F238E27FC236}">
                <a16:creationId xmlns:a16="http://schemas.microsoft.com/office/drawing/2014/main" id="{27ED374B-FC7D-4872-95ED-4C4ED258AE9B}"/>
              </a:ext>
            </a:extLst>
          </p:cNvPr>
          <p:cNvSpPr txBox="1"/>
          <p:nvPr/>
        </p:nvSpPr>
        <p:spPr>
          <a:xfrm>
            <a:off x="100638" y="5746953"/>
            <a:ext cx="1351073" cy="307777"/>
          </a:xfrm>
          <a:prstGeom prst="rect">
            <a:avLst/>
          </a:prstGeom>
          <a:noFill/>
        </p:spPr>
        <p:txBody>
          <a:bodyPr wrap="square" rtlCol="0">
            <a:spAutoFit/>
          </a:bodyPr>
          <a:lstStyle/>
          <a:p>
            <a:pPr algn="ctr"/>
            <a:r>
              <a:rPr lang="en-US" altLang="zh-TW" dirty="0" err="1"/>
              <a:t>readdatavalid</a:t>
            </a:r>
            <a:endParaRPr lang="zh-TW" altLang="en-US" dirty="0"/>
          </a:p>
        </p:txBody>
      </p:sp>
      <p:sp>
        <p:nvSpPr>
          <p:cNvPr id="10" name="投影片編號版面配置區 9">
            <a:extLst>
              <a:ext uri="{FF2B5EF4-FFF2-40B4-BE49-F238E27FC236}">
                <a16:creationId xmlns:a16="http://schemas.microsoft.com/office/drawing/2014/main" id="{D40A3EDE-7A92-4984-BF57-C509E904D47B}"/>
              </a:ext>
            </a:extLst>
          </p:cNvPr>
          <p:cNvSpPr>
            <a:spLocks noGrp="1"/>
          </p:cNvSpPr>
          <p:nvPr>
            <p:ph type="sldNum" sz="quarter" idx="12"/>
          </p:nvPr>
        </p:nvSpPr>
        <p:spPr/>
        <p:txBody>
          <a:bodyPr/>
          <a:lstStyle/>
          <a:p>
            <a:fld id="{AE4B70F8-4499-4EB5-A47F-9F74713612AE}" type="slidenum">
              <a:rPr lang="zh-TW" altLang="en-US" smtClean="0"/>
              <a:t>57</a:t>
            </a:fld>
            <a:endParaRPr lang="zh-TW" altLang="en-US" dirty="0"/>
          </a:p>
        </p:txBody>
      </p:sp>
    </p:spTree>
    <p:extLst>
      <p:ext uri="{BB962C8B-B14F-4D97-AF65-F5344CB8AC3E}">
        <p14:creationId xmlns:p14="http://schemas.microsoft.com/office/powerpoint/2010/main" val="2263913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0183" y="493339"/>
            <a:ext cx="7886700" cy="994172"/>
          </a:xfrm>
        </p:spPr>
        <p:txBody>
          <a:bodyPr/>
          <a:lstStyle/>
          <a:p>
            <a:r>
              <a:rPr lang="en-US" altLang="zh-TW" dirty="0"/>
              <a:t>Basic Avalon MM Operation in the example</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0183" y="1487511"/>
            <a:ext cx="7886700" cy="3431381"/>
          </a:xfrm>
        </p:spPr>
        <p:txBody>
          <a:bodyPr>
            <a:normAutofit/>
          </a:bodyPr>
          <a:lstStyle/>
          <a:p>
            <a:r>
              <a:rPr lang="en-US" altLang="zh-TW" dirty="0"/>
              <a:t>Write:</a:t>
            </a:r>
          </a:p>
          <a:p>
            <a:pPr marL="342900" lvl="1" indent="0">
              <a:buNone/>
            </a:pPr>
            <a:r>
              <a:rPr lang="zh-TW" altLang="en-US" dirty="0"/>
              <a:t>與</a:t>
            </a:r>
            <a:r>
              <a:rPr lang="en-US" altLang="zh-TW" dirty="0"/>
              <a:t>SRAM</a:t>
            </a:r>
            <a:r>
              <a:rPr lang="zh-TW" altLang="en-US" dirty="0"/>
              <a:t>操作類似。將</a:t>
            </a:r>
            <a:r>
              <a:rPr lang="en-US" altLang="zh-TW" dirty="0"/>
              <a:t>write</a:t>
            </a:r>
            <a:r>
              <a:rPr lang="zh-TW" altLang="en-US" dirty="0"/>
              <a:t>拉高並設定好</a:t>
            </a:r>
            <a:r>
              <a:rPr lang="en-US" altLang="zh-TW" dirty="0"/>
              <a:t>address</a:t>
            </a:r>
            <a:r>
              <a:rPr lang="zh-TW" altLang="en-US" dirty="0"/>
              <a:t>和</a:t>
            </a:r>
            <a:r>
              <a:rPr lang="en-US" altLang="zh-TW" dirty="0" err="1"/>
              <a:t>writedata</a:t>
            </a:r>
            <a:r>
              <a:rPr lang="zh-TW" altLang="en-US" dirty="0"/>
              <a:t>。但是當</a:t>
            </a:r>
            <a:r>
              <a:rPr lang="en-US" altLang="zh-TW" dirty="0" err="1"/>
              <a:t>waitrequest</a:t>
            </a:r>
            <a:r>
              <a:rPr lang="zh-TW" altLang="en-US" dirty="0"/>
              <a:t>訊號為</a:t>
            </a:r>
            <a:r>
              <a:rPr lang="en-US" altLang="zh-TW" dirty="0"/>
              <a:t>1</a:t>
            </a:r>
            <a:r>
              <a:rPr lang="zh-TW" altLang="en-US" dirty="0"/>
              <a:t>時，</a:t>
            </a:r>
            <a:r>
              <a:rPr lang="en-US" altLang="zh-TW" dirty="0"/>
              <a:t>write</a:t>
            </a:r>
            <a:r>
              <a:rPr lang="zh-TW" altLang="en-US" dirty="0"/>
              <a:t>、</a:t>
            </a:r>
            <a:r>
              <a:rPr lang="en-US" altLang="zh-TW" dirty="0" err="1"/>
              <a:t>writedata</a:t>
            </a:r>
            <a:r>
              <a:rPr lang="zh-TW" altLang="en-US" dirty="0"/>
              <a:t>、</a:t>
            </a:r>
            <a:r>
              <a:rPr lang="en-US" altLang="zh-TW" dirty="0"/>
              <a:t>address</a:t>
            </a:r>
            <a:r>
              <a:rPr lang="zh-TW" altLang="en-US" dirty="0"/>
              <a:t>必須保持為固定值。</a:t>
            </a:r>
            <a:endParaRPr lang="en-US" altLang="zh-TW" dirty="0"/>
          </a:p>
          <a:p>
            <a:pPr lvl="1"/>
            <a:endParaRPr lang="en-US" altLang="zh-TW" dirty="0"/>
          </a:p>
        </p:txBody>
      </p:sp>
      <p:pic>
        <p:nvPicPr>
          <p:cNvPr id="3" name="圖片 2">
            <a:extLst>
              <a:ext uri="{FF2B5EF4-FFF2-40B4-BE49-F238E27FC236}">
                <a16:creationId xmlns:a16="http://schemas.microsoft.com/office/drawing/2014/main" id="{9FBFCDC7-7396-4496-9227-0000B8FC06C6}"/>
              </a:ext>
            </a:extLst>
          </p:cNvPr>
          <p:cNvPicPr>
            <a:picLocks noChangeAspect="1"/>
          </p:cNvPicPr>
          <p:nvPr/>
        </p:nvPicPr>
        <p:blipFill>
          <a:blip r:embed="rId3"/>
          <a:stretch>
            <a:fillRect/>
          </a:stretch>
        </p:blipFill>
        <p:spPr>
          <a:xfrm>
            <a:off x="221222" y="2863106"/>
            <a:ext cx="8701556" cy="3255060"/>
          </a:xfrm>
          <a:prstGeom prst="rect">
            <a:avLst/>
          </a:prstGeom>
        </p:spPr>
      </p:pic>
      <p:sp>
        <p:nvSpPr>
          <p:cNvPr id="5" name="投影片編號版面配置區 4">
            <a:extLst>
              <a:ext uri="{FF2B5EF4-FFF2-40B4-BE49-F238E27FC236}">
                <a16:creationId xmlns:a16="http://schemas.microsoft.com/office/drawing/2014/main" id="{58212936-94DE-42C5-877F-6D3F091535C4}"/>
              </a:ext>
            </a:extLst>
          </p:cNvPr>
          <p:cNvSpPr>
            <a:spLocks noGrp="1"/>
          </p:cNvSpPr>
          <p:nvPr>
            <p:ph type="sldNum" sz="quarter" idx="12"/>
          </p:nvPr>
        </p:nvSpPr>
        <p:spPr/>
        <p:txBody>
          <a:bodyPr/>
          <a:lstStyle/>
          <a:p>
            <a:fld id="{AE4B70F8-4499-4EB5-A47F-9F74713612AE}" type="slidenum">
              <a:rPr lang="zh-TW" altLang="en-US" smtClean="0"/>
              <a:t>58</a:t>
            </a:fld>
            <a:endParaRPr lang="zh-TW" altLang="en-US" dirty="0"/>
          </a:p>
        </p:txBody>
      </p:sp>
    </p:spTree>
    <p:extLst>
      <p:ext uri="{BB962C8B-B14F-4D97-AF65-F5344CB8AC3E}">
        <p14:creationId xmlns:p14="http://schemas.microsoft.com/office/powerpoint/2010/main" val="2895822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558230"/>
            <a:ext cx="7886700" cy="994172"/>
          </a:xfrm>
        </p:spPr>
        <p:txBody>
          <a:bodyPr/>
          <a:lstStyle/>
          <a:p>
            <a:r>
              <a:rPr lang="en-US" altLang="zh-TW" dirty="0"/>
              <a:t>Basic Avalon MM Operation in the Example</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530982"/>
            <a:ext cx="7886700" cy="3431381"/>
          </a:xfrm>
        </p:spPr>
        <p:txBody>
          <a:bodyPr>
            <a:normAutofit/>
          </a:bodyPr>
          <a:lstStyle/>
          <a:p>
            <a:r>
              <a:rPr lang="en-US" altLang="zh-TW" dirty="0"/>
              <a:t>Read:</a:t>
            </a:r>
          </a:p>
          <a:p>
            <a:pPr marL="342900" lvl="1" indent="0">
              <a:buNone/>
            </a:pPr>
            <a:r>
              <a:rPr lang="zh-TW" altLang="en-US" dirty="0"/>
              <a:t>與</a:t>
            </a:r>
            <a:r>
              <a:rPr lang="en-US" altLang="zh-TW" dirty="0"/>
              <a:t>SRAM</a:t>
            </a:r>
            <a:r>
              <a:rPr lang="zh-TW" altLang="en-US" dirty="0"/>
              <a:t>操作類似。將</a:t>
            </a:r>
            <a:r>
              <a:rPr lang="en-US" altLang="zh-TW" dirty="0"/>
              <a:t>read</a:t>
            </a:r>
            <a:r>
              <a:rPr lang="zh-TW" altLang="en-US" dirty="0"/>
              <a:t>拉高並設定好</a:t>
            </a:r>
            <a:r>
              <a:rPr lang="en-US" altLang="zh-TW" dirty="0"/>
              <a:t>address</a:t>
            </a:r>
            <a:r>
              <a:rPr lang="zh-TW" altLang="en-US" dirty="0"/>
              <a:t>。但是當</a:t>
            </a:r>
            <a:r>
              <a:rPr lang="en-US" altLang="zh-TW" dirty="0" err="1"/>
              <a:t>waitrequest</a:t>
            </a:r>
            <a:r>
              <a:rPr lang="zh-TW" altLang="en-US" dirty="0"/>
              <a:t>訊號為</a:t>
            </a:r>
            <a:r>
              <a:rPr lang="en-US" altLang="zh-TW" dirty="0"/>
              <a:t>1</a:t>
            </a:r>
            <a:r>
              <a:rPr lang="zh-TW" altLang="en-US" dirty="0"/>
              <a:t>時，</a:t>
            </a:r>
            <a:r>
              <a:rPr lang="en-US" altLang="zh-TW" dirty="0"/>
              <a:t>read</a:t>
            </a:r>
            <a:r>
              <a:rPr lang="zh-TW" altLang="en-US" dirty="0"/>
              <a:t>、</a:t>
            </a:r>
            <a:r>
              <a:rPr lang="en-US" altLang="zh-TW" dirty="0"/>
              <a:t>address</a:t>
            </a:r>
            <a:r>
              <a:rPr lang="zh-TW" altLang="en-US" dirty="0"/>
              <a:t>必須保持為固定值。當</a:t>
            </a:r>
            <a:r>
              <a:rPr lang="en-US" altLang="zh-TW" dirty="0" err="1"/>
              <a:t>readdatavalid</a:t>
            </a:r>
            <a:r>
              <a:rPr lang="zh-TW" altLang="en-US" dirty="0"/>
              <a:t>訊號為</a:t>
            </a:r>
            <a:r>
              <a:rPr lang="en-US" altLang="zh-TW" dirty="0"/>
              <a:t>1</a:t>
            </a:r>
            <a:r>
              <a:rPr lang="zh-TW" altLang="en-US" dirty="0"/>
              <a:t>時，表示此時的</a:t>
            </a:r>
            <a:r>
              <a:rPr lang="en-US" altLang="zh-TW" dirty="0" err="1"/>
              <a:t>readdata</a:t>
            </a:r>
            <a:r>
              <a:rPr lang="zh-TW" altLang="en-US" dirty="0"/>
              <a:t>為有效值。</a:t>
            </a:r>
            <a:endParaRPr lang="en-US" altLang="zh-TW" dirty="0"/>
          </a:p>
          <a:p>
            <a:pPr lvl="1"/>
            <a:endParaRPr lang="en-US" altLang="zh-TW" dirty="0"/>
          </a:p>
        </p:txBody>
      </p:sp>
      <p:pic>
        <p:nvPicPr>
          <p:cNvPr id="5" name="圖片 4">
            <a:extLst>
              <a:ext uri="{FF2B5EF4-FFF2-40B4-BE49-F238E27FC236}">
                <a16:creationId xmlns:a16="http://schemas.microsoft.com/office/drawing/2014/main" id="{14904062-F20A-44EF-9C1A-69C4D8BCEEFE}"/>
              </a:ext>
            </a:extLst>
          </p:cNvPr>
          <p:cNvPicPr>
            <a:picLocks noChangeAspect="1"/>
          </p:cNvPicPr>
          <p:nvPr/>
        </p:nvPicPr>
        <p:blipFill>
          <a:blip r:embed="rId3"/>
          <a:stretch>
            <a:fillRect/>
          </a:stretch>
        </p:blipFill>
        <p:spPr>
          <a:xfrm>
            <a:off x="175554" y="3066828"/>
            <a:ext cx="8792892" cy="3096421"/>
          </a:xfrm>
          <a:prstGeom prst="rect">
            <a:avLst/>
          </a:prstGeom>
        </p:spPr>
      </p:pic>
      <p:sp>
        <p:nvSpPr>
          <p:cNvPr id="3" name="投影片編號版面配置區 2">
            <a:extLst>
              <a:ext uri="{FF2B5EF4-FFF2-40B4-BE49-F238E27FC236}">
                <a16:creationId xmlns:a16="http://schemas.microsoft.com/office/drawing/2014/main" id="{7E3AC62C-3E7C-4041-A382-31D1D85A72D4}"/>
              </a:ext>
            </a:extLst>
          </p:cNvPr>
          <p:cNvSpPr>
            <a:spLocks noGrp="1"/>
          </p:cNvSpPr>
          <p:nvPr>
            <p:ph type="sldNum" sz="quarter" idx="12"/>
          </p:nvPr>
        </p:nvSpPr>
        <p:spPr/>
        <p:txBody>
          <a:bodyPr/>
          <a:lstStyle/>
          <a:p>
            <a:fld id="{AE4B70F8-4499-4EB5-A47F-9F74713612AE}" type="slidenum">
              <a:rPr lang="zh-TW" altLang="en-US" smtClean="0"/>
              <a:t>59</a:t>
            </a:fld>
            <a:endParaRPr lang="zh-TW" altLang="en-US" dirty="0"/>
          </a:p>
        </p:txBody>
      </p:sp>
    </p:spTree>
    <p:extLst>
      <p:ext uri="{BB962C8B-B14F-4D97-AF65-F5344CB8AC3E}">
        <p14:creationId xmlns:p14="http://schemas.microsoft.com/office/powerpoint/2010/main" val="208477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Terasic FPGA</a:t>
            </a:r>
            <a:endParaRPr/>
          </a:p>
        </p:txBody>
      </p:sp>
      <p:sp>
        <p:nvSpPr>
          <p:cNvPr id="123" name="Google Shape;123;p5"/>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t>DE5a-Net FPGA Development Kit</a:t>
            </a:r>
            <a:endParaRPr/>
          </a:p>
          <a:p>
            <a:pPr marL="685800" lvl="1" indent="-228600" algn="l" rtl="0">
              <a:lnSpc>
                <a:spcPct val="90000"/>
              </a:lnSpc>
              <a:spcBef>
                <a:spcPts val="500"/>
              </a:spcBef>
              <a:spcAft>
                <a:spcPts val="0"/>
              </a:spcAft>
              <a:buClr>
                <a:schemeClr val="dk1"/>
              </a:buClr>
              <a:buSzPts val="1800"/>
              <a:buChar char="˗"/>
            </a:pPr>
            <a:r>
              <a:rPr lang="en-US"/>
              <a:t>https://www.terasic.com.tw/cgi-bin/page/archive.pl?Language=Taiwan&amp;CategoryNo=229&amp;No=1138 </a:t>
            </a:r>
            <a:endParaRPr/>
          </a:p>
          <a:p>
            <a:pPr marL="685800" lvl="1" indent="-228600" algn="l" rtl="0">
              <a:lnSpc>
                <a:spcPct val="90000"/>
              </a:lnSpc>
              <a:spcBef>
                <a:spcPts val="500"/>
              </a:spcBef>
              <a:spcAft>
                <a:spcPts val="0"/>
              </a:spcAft>
              <a:buClr>
                <a:schemeClr val="dk1"/>
              </a:buClr>
              <a:buSzPts val="1800"/>
              <a:buChar char="˗"/>
            </a:pPr>
            <a:r>
              <a:rPr lang="en-US"/>
              <a:t>Arria 10 GX FPGA (10AX115N2F45E1SG) </a:t>
            </a:r>
            <a:endParaRPr/>
          </a:p>
          <a:p>
            <a:pPr marL="685800" lvl="1" indent="-228600" algn="l" rtl="0">
              <a:lnSpc>
                <a:spcPct val="90000"/>
              </a:lnSpc>
              <a:spcBef>
                <a:spcPts val="500"/>
              </a:spcBef>
              <a:spcAft>
                <a:spcPts val="0"/>
              </a:spcAft>
              <a:buClr>
                <a:schemeClr val="dk1"/>
              </a:buClr>
              <a:buSzPts val="1800"/>
              <a:buChar char="˗"/>
            </a:pPr>
            <a:r>
              <a:rPr lang="en-US"/>
              <a:t>Lots of resources in the web, includes user manual and CD</a:t>
            </a:r>
            <a:endParaRPr/>
          </a:p>
          <a:p>
            <a:pPr marL="685800" lvl="1" indent="-228600" algn="l" rtl="0">
              <a:lnSpc>
                <a:spcPct val="90000"/>
              </a:lnSpc>
              <a:spcBef>
                <a:spcPts val="500"/>
              </a:spcBef>
              <a:spcAft>
                <a:spcPts val="0"/>
              </a:spcAft>
              <a:buClr>
                <a:schemeClr val="dk1"/>
              </a:buClr>
              <a:buSzPts val="1800"/>
              <a:buChar char="˗"/>
            </a:pPr>
            <a:r>
              <a:rPr lang="en-US"/>
              <a:t>8 LEDs / 4 push-buttons / 2 slide switches / 2 seven-segment displays</a:t>
            </a:r>
            <a:endParaRPr/>
          </a:p>
          <a:p>
            <a:pPr marL="685800" lvl="1" indent="-228600" algn="l" rtl="0">
              <a:lnSpc>
                <a:spcPct val="90000"/>
              </a:lnSpc>
              <a:spcBef>
                <a:spcPts val="500"/>
              </a:spcBef>
              <a:spcAft>
                <a:spcPts val="0"/>
              </a:spcAft>
              <a:buClr>
                <a:schemeClr val="dk1"/>
              </a:buClr>
              <a:buSzPts val="1800"/>
              <a:buChar char="˗"/>
            </a:pPr>
            <a:r>
              <a:rPr lang="en-US"/>
              <a:t>1150K logic elements (LEs)</a:t>
            </a:r>
            <a:endParaRPr/>
          </a:p>
          <a:p>
            <a:pPr marL="685800" lvl="1" indent="-228600" algn="l" rtl="0">
              <a:lnSpc>
                <a:spcPct val="90000"/>
              </a:lnSpc>
              <a:spcBef>
                <a:spcPts val="500"/>
              </a:spcBef>
              <a:spcAft>
                <a:spcPts val="0"/>
              </a:spcAft>
              <a:buClr>
                <a:schemeClr val="dk1"/>
              </a:buClr>
              <a:buSzPts val="1800"/>
              <a:buChar char="˗"/>
            </a:pPr>
            <a:r>
              <a:rPr lang="en-US"/>
              <a:t>67Mbits embedded memory (50Mbits?)</a:t>
            </a:r>
            <a:endParaRPr/>
          </a:p>
          <a:p>
            <a:pPr marL="685800" lvl="1" indent="-228600" algn="l" rtl="0">
              <a:lnSpc>
                <a:spcPct val="90000"/>
              </a:lnSpc>
              <a:spcBef>
                <a:spcPts val="500"/>
              </a:spcBef>
              <a:spcAft>
                <a:spcPts val="0"/>
              </a:spcAft>
              <a:buClr>
                <a:schemeClr val="dk1"/>
              </a:buClr>
              <a:buSzPts val="1800"/>
              <a:buChar char="˗"/>
            </a:pPr>
            <a:r>
              <a:rPr lang="en-US"/>
              <a:t>3036 18-bit x 19-bit multipliers / 1518 Variable-precision DSP blocks </a:t>
            </a:r>
            <a:endParaRPr/>
          </a:p>
          <a:p>
            <a:pPr marL="685800" lvl="1" indent="-114300" algn="l" rtl="0">
              <a:lnSpc>
                <a:spcPct val="90000"/>
              </a:lnSpc>
              <a:spcBef>
                <a:spcPts val="500"/>
              </a:spcBef>
              <a:spcAft>
                <a:spcPts val="0"/>
              </a:spcAft>
              <a:buClr>
                <a:schemeClr val="dk1"/>
              </a:buClr>
              <a:buSzPts val="1800"/>
              <a:buNone/>
            </a:pPr>
            <a:endParaRPr/>
          </a:p>
        </p:txBody>
      </p:sp>
      <p:sp>
        <p:nvSpPr>
          <p:cNvPr id="124" name="Google Shape;124;p5"/>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125" name="Google Shape;125;p5"/>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6E051-2786-488E-BC60-A3BBE8916E6D}"/>
              </a:ext>
            </a:extLst>
          </p:cNvPr>
          <p:cNvSpPr>
            <a:spLocks noGrp="1"/>
          </p:cNvSpPr>
          <p:nvPr>
            <p:ph type="title"/>
          </p:nvPr>
        </p:nvSpPr>
        <p:spPr/>
        <p:txBody>
          <a:bodyPr/>
          <a:lstStyle/>
          <a:p>
            <a:r>
              <a:rPr lang="en-US" altLang="zh-TW" dirty="0"/>
              <a:t>DRAM tutorial</a:t>
            </a:r>
            <a:endParaRPr lang="zh-TW" altLang="en-US" dirty="0"/>
          </a:p>
        </p:txBody>
      </p:sp>
      <p:sp>
        <p:nvSpPr>
          <p:cNvPr id="3" name="投影片編號版面配置區 2">
            <a:extLst>
              <a:ext uri="{FF2B5EF4-FFF2-40B4-BE49-F238E27FC236}">
                <a16:creationId xmlns:a16="http://schemas.microsoft.com/office/drawing/2014/main" id="{300BB0C0-F982-4D5B-9D53-84C957F8B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
        <p:nvSpPr>
          <p:cNvPr id="4" name="內容版面配置區 2">
            <a:extLst>
              <a:ext uri="{FF2B5EF4-FFF2-40B4-BE49-F238E27FC236}">
                <a16:creationId xmlns:a16="http://schemas.microsoft.com/office/drawing/2014/main" id="{4CB9BFA9-D1F8-43AB-8772-A676F13ADAD1}"/>
              </a:ext>
            </a:extLst>
          </p:cNvPr>
          <p:cNvSpPr>
            <a:spLocks noGrp="1"/>
          </p:cNvSpPr>
          <p:nvPr/>
        </p:nvSpPr>
        <p:spPr>
          <a:xfrm>
            <a:off x="628650" y="1590301"/>
            <a:ext cx="7742266" cy="4575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chemeClr val="bg1">
                    <a:lumMod val="95000"/>
                  </a:schemeClr>
                </a:solidFill>
              </a:rPr>
              <a:t>External Memory Interface IP</a:t>
            </a:r>
          </a:p>
          <a:p>
            <a:r>
              <a:rPr lang="en-US" altLang="zh-TW" sz="2400" dirty="0">
                <a:solidFill>
                  <a:schemeClr val="bg1">
                    <a:lumMod val="95000"/>
                  </a:schemeClr>
                </a:solidFill>
              </a:rPr>
              <a:t>Avalon Memory-Mapped Protocol</a:t>
            </a:r>
          </a:p>
          <a:p>
            <a:r>
              <a:rPr lang="en-US" altLang="zh-TW" sz="2400" dirty="0"/>
              <a:t>Example Code</a:t>
            </a:r>
          </a:p>
          <a:p>
            <a:r>
              <a:rPr lang="en-US" altLang="zh-TW" sz="2400" dirty="0">
                <a:solidFill>
                  <a:schemeClr val="bg1">
                    <a:lumMod val="95000"/>
                  </a:schemeClr>
                </a:solidFill>
              </a:rPr>
              <a:t>Quartus Project Settings</a:t>
            </a:r>
          </a:p>
          <a:p>
            <a:r>
              <a:rPr lang="en-US" altLang="zh-TW" sz="2400" dirty="0">
                <a:solidFill>
                  <a:schemeClr val="bg1">
                    <a:lumMod val="95000"/>
                  </a:schemeClr>
                </a:solidFill>
              </a:rPr>
              <a:t>RTL Simulation with Qsys IP</a:t>
            </a:r>
          </a:p>
          <a:p>
            <a:r>
              <a:rPr lang="en-US" altLang="zh-TW" sz="2400" dirty="0">
                <a:solidFill>
                  <a:schemeClr val="bg1">
                    <a:lumMod val="95000"/>
                  </a:schemeClr>
                </a:solidFill>
              </a:rPr>
              <a:t>Extension</a:t>
            </a:r>
          </a:p>
        </p:txBody>
      </p:sp>
    </p:spTree>
    <p:extLst>
      <p:ext uri="{BB962C8B-B14F-4D97-AF65-F5344CB8AC3E}">
        <p14:creationId xmlns:p14="http://schemas.microsoft.com/office/powerpoint/2010/main" val="2563261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543449"/>
            <a:ext cx="7886700" cy="994172"/>
          </a:xfrm>
        </p:spPr>
        <p:txBody>
          <a:bodyPr/>
          <a:lstStyle/>
          <a:p>
            <a:r>
              <a:rPr lang="en-US" altLang="zh-TW" dirty="0"/>
              <a:t>Example Code</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419901"/>
            <a:ext cx="7886700" cy="3431381"/>
          </a:xfrm>
        </p:spPr>
        <p:txBody>
          <a:bodyPr>
            <a:normAutofit/>
          </a:bodyPr>
          <a:lstStyle/>
          <a:p>
            <a:r>
              <a:rPr lang="en-US" altLang="zh-TW" dirty="0"/>
              <a:t>Platform: DE5a-Net (with Arria 10 FPGA)</a:t>
            </a:r>
          </a:p>
          <a:p>
            <a:r>
              <a:rPr lang="en-US" altLang="zh-TW" dirty="0"/>
              <a:t>PCIe: Gen2x8 (250 MHz, 128 bit)</a:t>
            </a:r>
          </a:p>
          <a:p>
            <a:r>
              <a:rPr lang="en-US" altLang="zh-TW" dirty="0"/>
              <a:t>Lab Workstation: (Winnie)</a:t>
            </a:r>
          </a:p>
          <a:p>
            <a:pPr lvl="1"/>
            <a:r>
              <a:rPr lang="en-US" altLang="zh-TW" dirty="0"/>
              <a:t>IP: 140.112.48.159</a:t>
            </a:r>
          </a:p>
          <a:p>
            <a:pPr lvl="1"/>
            <a:r>
              <a:rPr lang="en-US" altLang="zh-TW" dirty="0"/>
              <a:t>Port: 40720</a:t>
            </a:r>
          </a:p>
          <a:p>
            <a:pPr lvl="1"/>
            <a:endParaRPr lang="en-US" altLang="zh-TW" dirty="0"/>
          </a:p>
          <a:p>
            <a:pPr lvl="1"/>
            <a:endParaRPr lang="en-US" altLang="zh-TW"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p:txBody>
          <a:bodyPr/>
          <a:lstStyle/>
          <a:p>
            <a:fld id="{AE4B70F8-4499-4EB5-A47F-9F74713612AE}" type="slidenum">
              <a:rPr lang="zh-TW" altLang="en-US" smtClean="0"/>
              <a:t>61</a:t>
            </a:fld>
            <a:endParaRPr lang="zh-TW" altLang="en-US" dirty="0"/>
          </a:p>
        </p:txBody>
      </p:sp>
    </p:spTree>
    <p:extLst>
      <p:ext uri="{BB962C8B-B14F-4D97-AF65-F5344CB8AC3E}">
        <p14:creationId xmlns:p14="http://schemas.microsoft.com/office/powerpoint/2010/main" val="2710654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419356"/>
            <a:ext cx="7886700" cy="994172"/>
          </a:xfrm>
        </p:spPr>
        <p:txBody>
          <a:bodyPr/>
          <a:lstStyle/>
          <a:p>
            <a:r>
              <a:rPr lang="en-US" altLang="zh-TW" dirty="0"/>
              <a:t>Example Code</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242112"/>
            <a:ext cx="7886700" cy="3431381"/>
          </a:xfrm>
        </p:spPr>
        <p:txBody>
          <a:bodyPr>
            <a:normAutofit/>
          </a:bodyPr>
          <a:lstStyle/>
          <a:p>
            <a:r>
              <a:rPr lang="en-US" altLang="zh-TW" dirty="0"/>
              <a:t>Data Flow:</a:t>
            </a:r>
          </a:p>
          <a:p>
            <a:pPr lvl="1"/>
            <a:r>
              <a:rPr lang="en-US" altLang="zh-TW" sz="2000" dirty="0"/>
              <a:t>Input </a:t>
            </a:r>
          </a:p>
          <a:p>
            <a:pPr lvl="1"/>
            <a:r>
              <a:rPr lang="en-US" altLang="zh-TW" sz="2000" dirty="0"/>
              <a:t>-&gt; Store in BRAM (A)</a:t>
            </a:r>
          </a:p>
          <a:p>
            <a:pPr lvl="1"/>
            <a:r>
              <a:rPr lang="en-US" altLang="zh-TW" sz="2000" dirty="0"/>
              <a:t>-&gt; Read from (A), Store in DDR4</a:t>
            </a:r>
          </a:p>
          <a:p>
            <a:pPr lvl="1"/>
            <a:r>
              <a:rPr lang="en-US" altLang="zh-TW" sz="2000" dirty="0"/>
              <a:t>-&gt; Read from DDR4, Store in BRAM (B) (reversed order)</a:t>
            </a:r>
          </a:p>
          <a:p>
            <a:pPr lvl="1"/>
            <a:r>
              <a:rPr lang="en-US" altLang="zh-TW" sz="2000" dirty="0"/>
              <a:t>-&gt; Read from (B)</a:t>
            </a:r>
          </a:p>
          <a:p>
            <a:pPr lvl="1"/>
            <a:r>
              <a:rPr lang="en-US" altLang="zh-TW" sz="2000" dirty="0"/>
              <a:t>-&gt; Output</a:t>
            </a:r>
            <a:br>
              <a:rPr lang="en-US" altLang="zh-TW" dirty="0"/>
            </a:br>
            <a:endParaRPr lang="en-US" altLang="zh-TW" dirty="0"/>
          </a:p>
          <a:p>
            <a:pPr lvl="1"/>
            <a:endParaRPr lang="en-US" altLang="zh-TW" dirty="0"/>
          </a:p>
          <a:p>
            <a:pPr lvl="1"/>
            <a:endParaRPr lang="en-US" altLang="zh-TW"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a:xfrm>
            <a:off x="5673259" y="5118655"/>
            <a:ext cx="2057400" cy="365125"/>
          </a:xfrm>
        </p:spPr>
        <p:txBody>
          <a:bodyPr/>
          <a:lstStyle/>
          <a:p>
            <a:fld id="{AE4B70F8-4499-4EB5-A47F-9F74713612AE}" type="slidenum">
              <a:rPr lang="zh-TW" altLang="en-US" smtClean="0"/>
              <a:t>62</a:t>
            </a:fld>
            <a:endParaRPr lang="zh-TW" altLang="en-US" dirty="0"/>
          </a:p>
        </p:txBody>
      </p:sp>
      <p:sp>
        <p:nvSpPr>
          <p:cNvPr id="5" name="矩形 4">
            <a:extLst>
              <a:ext uri="{FF2B5EF4-FFF2-40B4-BE49-F238E27FC236}">
                <a16:creationId xmlns:a16="http://schemas.microsoft.com/office/drawing/2014/main" id="{4AD6100B-79C4-4E2C-AB7C-C13C7F029AEE}"/>
              </a:ext>
            </a:extLst>
          </p:cNvPr>
          <p:cNvSpPr/>
          <p:nvPr/>
        </p:nvSpPr>
        <p:spPr>
          <a:xfrm>
            <a:off x="3967250" y="4425536"/>
            <a:ext cx="1045028" cy="1070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On-Chip</a:t>
            </a:r>
          </a:p>
          <a:p>
            <a:pPr algn="ctr"/>
            <a:r>
              <a:rPr lang="en-US" altLang="zh-TW" sz="1500" dirty="0">
                <a:solidFill>
                  <a:schemeClr val="tx1"/>
                </a:solidFill>
              </a:rPr>
              <a:t>Block-RAM</a:t>
            </a:r>
          </a:p>
          <a:p>
            <a:pPr algn="ctr"/>
            <a:r>
              <a:rPr lang="en-US" altLang="zh-TW" sz="1500" dirty="0">
                <a:solidFill>
                  <a:schemeClr val="tx1"/>
                </a:solidFill>
              </a:rPr>
              <a:t>(A)</a:t>
            </a:r>
            <a:endParaRPr lang="zh-TW" altLang="en-US" sz="1500" dirty="0">
              <a:solidFill>
                <a:schemeClr val="tx1"/>
              </a:solidFill>
            </a:endParaRPr>
          </a:p>
        </p:txBody>
      </p:sp>
      <p:sp>
        <p:nvSpPr>
          <p:cNvPr id="6" name="矩形 5">
            <a:extLst>
              <a:ext uri="{FF2B5EF4-FFF2-40B4-BE49-F238E27FC236}">
                <a16:creationId xmlns:a16="http://schemas.microsoft.com/office/drawing/2014/main" id="{319ECD59-66E8-41F7-9927-5FE1A167EBD7}"/>
              </a:ext>
            </a:extLst>
          </p:cNvPr>
          <p:cNvSpPr/>
          <p:nvPr/>
        </p:nvSpPr>
        <p:spPr>
          <a:xfrm>
            <a:off x="5363342" y="4425535"/>
            <a:ext cx="1045028" cy="1070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Off-Chip</a:t>
            </a:r>
          </a:p>
          <a:p>
            <a:pPr algn="ctr"/>
            <a:r>
              <a:rPr lang="en-US" altLang="zh-TW" sz="1500" dirty="0">
                <a:solidFill>
                  <a:schemeClr val="tx1"/>
                </a:solidFill>
              </a:rPr>
              <a:t>DDR4</a:t>
            </a:r>
            <a:endParaRPr lang="zh-TW" altLang="en-US" sz="1500" dirty="0">
              <a:solidFill>
                <a:schemeClr val="tx1"/>
              </a:solidFill>
            </a:endParaRPr>
          </a:p>
        </p:txBody>
      </p:sp>
      <p:sp>
        <p:nvSpPr>
          <p:cNvPr id="7" name="矩形 6">
            <a:extLst>
              <a:ext uri="{FF2B5EF4-FFF2-40B4-BE49-F238E27FC236}">
                <a16:creationId xmlns:a16="http://schemas.microsoft.com/office/drawing/2014/main" id="{FD97765B-AF53-4AD1-9FEE-8AD41AFB760A}"/>
              </a:ext>
            </a:extLst>
          </p:cNvPr>
          <p:cNvSpPr/>
          <p:nvPr/>
        </p:nvSpPr>
        <p:spPr>
          <a:xfrm>
            <a:off x="6759435" y="4425535"/>
            <a:ext cx="1045028" cy="1070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On-Chip</a:t>
            </a:r>
          </a:p>
          <a:p>
            <a:pPr algn="ctr"/>
            <a:r>
              <a:rPr lang="en-US" altLang="zh-TW" sz="1500" dirty="0">
                <a:solidFill>
                  <a:schemeClr val="tx1"/>
                </a:solidFill>
              </a:rPr>
              <a:t>Block-RAM</a:t>
            </a:r>
          </a:p>
          <a:p>
            <a:pPr algn="ctr"/>
            <a:r>
              <a:rPr lang="en-US" altLang="zh-TW" sz="1500" dirty="0">
                <a:solidFill>
                  <a:schemeClr val="tx1"/>
                </a:solidFill>
              </a:rPr>
              <a:t>(B)</a:t>
            </a:r>
            <a:endParaRPr lang="zh-TW" altLang="en-US" sz="1500" dirty="0">
              <a:solidFill>
                <a:schemeClr val="tx1"/>
              </a:solidFill>
            </a:endParaRPr>
          </a:p>
        </p:txBody>
      </p:sp>
      <p:sp>
        <p:nvSpPr>
          <p:cNvPr id="8" name="矩形 7">
            <a:extLst>
              <a:ext uri="{FF2B5EF4-FFF2-40B4-BE49-F238E27FC236}">
                <a16:creationId xmlns:a16="http://schemas.microsoft.com/office/drawing/2014/main" id="{EA5C260B-9E35-40C7-8147-B20B7BDE539A}"/>
              </a:ext>
            </a:extLst>
          </p:cNvPr>
          <p:cNvSpPr/>
          <p:nvPr/>
        </p:nvSpPr>
        <p:spPr>
          <a:xfrm>
            <a:off x="3967248" y="3585807"/>
            <a:ext cx="3837215" cy="4338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PCIe</a:t>
            </a:r>
            <a:endParaRPr lang="zh-TW" altLang="en-US" sz="1800" dirty="0">
              <a:solidFill>
                <a:schemeClr val="tx1"/>
              </a:solidFill>
            </a:endParaRPr>
          </a:p>
        </p:txBody>
      </p:sp>
      <p:cxnSp>
        <p:nvCxnSpPr>
          <p:cNvPr id="9" name="直線單箭頭接點 8">
            <a:extLst>
              <a:ext uri="{FF2B5EF4-FFF2-40B4-BE49-F238E27FC236}">
                <a16:creationId xmlns:a16="http://schemas.microsoft.com/office/drawing/2014/main" id="{360D7C29-040D-40E2-871C-BA07C5C1C084}"/>
              </a:ext>
            </a:extLst>
          </p:cNvPr>
          <p:cNvCxnSpPr>
            <a:endCxn id="5" idx="0"/>
          </p:cNvCxnSpPr>
          <p:nvPr/>
        </p:nvCxnSpPr>
        <p:spPr>
          <a:xfrm>
            <a:off x="4489763" y="4019705"/>
            <a:ext cx="1" cy="4058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直線單箭頭接點 9">
            <a:extLst>
              <a:ext uri="{FF2B5EF4-FFF2-40B4-BE49-F238E27FC236}">
                <a16:creationId xmlns:a16="http://schemas.microsoft.com/office/drawing/2014/main" id="{6B30224C-A4CA-4684-8526-5D039BF613BB}"/>
              </a:ext>
            </a:extLst>
          </p:cNvPr>
          <p:cNvCxnSpPr>
            <a:cxnSpLocks/>
            <a:stCxn id="5" idx="3"/>
            <a:endCxn id="6" idx="1"/>
          </p:cNvCxnSpPr>
          <p:nvPr/>
        </p:nvCxnSpPr>
        <p:spPr>
          <a:xfrm flipV="1">
            <a:off x="5012277" y="4960892"/>
            <a:ext cx="3510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 name="直線單箭頭接點 10">
            <a:extLst>
              <a:ext uri="{FF2B5EF4-FFF2-40B4-BE49-F238E27FC236}">
                <a16:creationId xmlns:a16="http://schemas.microsoft.com/office/drawing/2014/main" id="{E98B7F64-574D-4A79-B715-1C9C81B1086A}"/>
              </a:ext>
            </a:extLst>
          </p:cNvPr>
          <p:cNvCxnSpPr>
            <a:cxnSpLocks/>
            <a:stCxn id="6" idx="3"/>
            <a:endCxn id="7" idx="1"/>
          </p:cNvCxnSpPr>
          <p:nvPr/>
        </p:nvCxnSpPr>
        <p:spPr>
          <a:xfrm flipV="1">
            <a:off x="6408370" y="4960891"/>
            <a:ext cx="3510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直線單箭頭接點 11">
            <a:extLst>
              <a:ext uri="{FF2B5EF4-FFF2-40B4-BE49-F238E27FC236}">
                <a16:creationId xmlns:a16="http://schemas.microsoft.com/office/drawing/2014/main" id="{614BEC32-C53F-48A8-B48F-07DD2BB4EE06}"/>
              </a:ext>
            </a:extLst>
          </p:cNvPr>
          <p:cNvCxnSpPr>
            <a:cxnSpLocks/>
            <a:stCxn id="7" idx="0"/>
          </p:cNvCxnSpPr>
          <p:nvPr/>
        </p:nvCxnSpPr>
        <p:spPr>
          <a:xfrm flipH="1" flipV="1">
            <a:off x="7281949" y="4019705"/>
            <a:ext cx="1" cy="4058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8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296799"/>
            <a:ext cx="7886700" cy="4593974"/>
          </a:xfrm>
        </p:spPr>
        <p:txBody>
          <a:bodyPr>
            <a:normAutofit/>
          </a:bodyPr>
          <a:lstStyle/>
          <a:p>
            <a:r>
              <a:rPr lang="zh-TW" altLang="en-US" dirty="0"/>
              <a:t>由於</a:t>
            </a:r>
            <a:r>
              <a:rPr lang="en-US" altLang="zh-TW" dirty="0"/>
              <a:t>DE5a</a:t>
            </a:r>
            <a:r>
              <a:rPr lang="zh-TW" altLang="en-US" dirty="0"/>
              <a:t>板子上</a:t>
            </a:r>
            <a:r>
              <a:rPr lang="en-US" altLang="zh-TW" dirty="0"/>
              <a:t>DDR4</a:t>
            </a:r>
            <a:r>
              <a:rPr lang="zh-TW" altLang="en-US" dirty="0"/>
              <a:t>記憶體的寬度為</a:t>
            </a:r>
            <a:r>
              <a:rPr lang="en-US" altLang="zh-TW" dirty="0"/>
              <a:t>64bit</a:t>
            </a:r>
            <a:r>
              <a:rPr lang="zh-TW" altLang="en-US" dirty="0"/>
              <a:t>，而</a:t>
            </a:r>
            <a:r>
              <a:rPr lang="en-US" altLang="zh-TW" dirty="0"/>
              <a:t>PCIe</a:t>
            </a:r>
            <a:r>
              <a:rPr lang="zh-TW" altLang="en-US" dirty="0"/>
              <a:t>每個週期傳輸</a:t>
            </a:r>
            <a:r>
              <a:rPr lang="en-US" altLang="zh-TW" dirty="0"/>
              <a:t>128bit</a:t>
            </a:r>
            <a:r>
              <a:rPr lang="zh-TW" altLang="en-US" dirty="0"/>
              <a:t> </a:t>
            </a:r>
            <a:r>
              <a:rPr lang="en-US" altLang="zh-TW" dirty="0"/>
              <a:t>(4</a:t>
            </a:r>
            <a:r>
              <a:rPr lang="zh-TW" altLang="en-US" dirty="0"/>
              <a:t>筆</a:t>
            </a:r>
            <a:r>
              <a:rPr lang="en-US" altLang="zh-TW" dirty="0"/>
              <a:t>32bit</a:t>
            </a:r>
            <a:r>
              <a:rPr lang="zh-TW" altLang="en-US" dirty="0"/>
              <a:t>的資料</a:t>
            </a:r>
            <a:r>
              <a:rPr lang="en-US" altLang="zh-TW" dirty="0"/>
              <a:t>)</a:t>
            </a:r>
            <a:r>
              <a:rPr lang="zh-TW" altLang="en-US" dirty="0"/>
              <a:t>。</a:t>
            </a:r>
            <a:endParaRPr lang="en-US" altLang="zh-TW" dirty="0"/>
          </a:p>
          <a:p>
            <a:r>
              <a:rPr lang="zh-TW" altLang="en-US" dirty="0"/>
              <a:t>因此在此範例中為了方便起見，每筆資料僅比對低位</a:t>
            </a:r>
            <a:r>
              <a:rPr lang="en-US" altLang="zh-TW" dirty="0"/>
              <a:t>16bit</a:t>
            </a:r>
            <a:r>
              <a:rPr lang="zh-TW" altLang="en-US" dirty="0"/>
              <a:t>的正確性。</a:t>
            </a:r>
            <a:br>
              <a:rPr lang="en-US" altLang="zh-TW" dirty="0"/>
            </a:br>
            <a:endParaRPr lang="en-US" altLang="zh-TW" dirty="0"/>
          </a:p>
          <a:p>
            <a:pPr lvl="1"/>
            <a:endParaRPr lang="en-US" altLang="zh-TW" dirty="0"/>
          </a:p>
          <a:p>
            <a:pPr lvl="1"/>
            <a:endParaRPr lang="en-US" altLang="zh-TW"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p:txBody>
          <a:bodyPr/>
          <a:lstStyle/>
          <a:p>
            <a:fld id="{AE4B70F8-4499-4EB5-A47F-9F74713612AE}" type="slidenum">
              <a:rPr lang="zh-TW" altLang="en-US" smtClean="0"/>
              <a:t>63</a:t>
            </a:fld>
            <a:endParaRPr lang="zh-TW" altLang="en-US" dirty="0"/>
          </a:p>
        </p:txBody>
      </p:sp>
      <p:graphicFrame>
        <p:nvGraphicFramePr>
          <p:cNvPr id="13" name="表格 12">
            <a:extLst>
              <a:ext uri="{FF2B5EF4-FFF2-40B4-BE49-F238E27FC236}">
                <a16:creationId xmlns:a16="http://schemas.microsoft.com/office/drawing/2014/main" id="{54FE563A-70A7-4AA1-B639-53FF432D1FA3}"/>
              </a:ext>
            </a:extLst>
          </p:cNvPr>
          <p:cNvGraphicFramePr>
            <a:graphicFrameLocks noGrp="1"/>
          </p:cNvGraphicFramePr>
          <p:nvPr/>
        </p:nvGraphicFramePr>
        <p:xfrm>
          <a:off x="919842" y="3664029"/>
          <a:ext cx="3374576" cy="278130"/>
        </p:xfrm>
        <a:graphic>
          <a:graphicData uri="http://schemas.openxmlformats.org/drawingml/2006/table">
            <a:tbl>
              <a:tblPr firstRow="1" bandRow="1">
                <a:tableStyleId>{5C22544A-7EE6-4342-B048-85BDC9FD1C3A}</a:tableStyleId>
              </a:tblPr>
              <a:tblGrid>
                <a:gridCol w="421822">
                  <a:extLst>
                    <a:ext uri="{9D8B030D-6E8A-4147-A177-3AD203B41FA5}">
                      <a16:colId xmlns:a16="http://schemas.microsoft.com/office/drawing/2014/main" val="1862477862"/>
                    </a:ext>
                  </a:extLst>
                </a:gridCol>
                <a:gridCol w="421822">
                  <a:extLst>
                    <a:ext uri="{9D8B030D-6E8A-4147-A177-3AD203B41FA5}">
                      <a16:colId xmlns:a16="http://schemas.microsoft.com/office/drawing/2014/main" val="3077967758"/>
                    </a:ext>
                  </a:extLst>
                </a:gridCol>
                <a:gridCol w="421822">
                  <a:extLst>
                    <a:ext uri="{9D8B030D-6E8A-4147-A177-3AD203B41FA5}">
                      <a16:colId xmlns:a16="http://schemas.microsoft.com/office/drawing/2014/main" val="1502469100"/>
                    </a:ext>
                  </a:extLst>
                </a:gridCol>
                <a:gridCol w="421822">
                  <a:extLst>
                    <a:ext uri="{9D8B030D-6E8A-4147-A177-3AD203B41FA5}">
                      <a16:colId xmlns:a16="http://schemas.microsoft.com/office/drawing/2014/main" val="1742568638"/>
                    </a:ext>
                  </a:extLst>
                </a:gridCol>
                <a:gridCol w="421822">
                  <a:extLst>
                    <a:ext uri="{9D8B030D-6E8A-4147-A177-3AD203B41FA5}">
                      <a16:colId xmlns:a16="http://schemas.microsoft.com/office/drawing/2014/main" val="3259963347"/>
                    </a:ext>
                  </a:extLst>
                </a:gridCol>
                <a:gridCol w="421822">
                  <a:extLst>
                    <a:ext uri="{9D8B030D-6E8A-4147-A177-3AD203B41FA5}">
                      <a16:colId xmlns:a16="http://schemas.microsoft.com/office/drawing/2014/main" val="3369327118"/>
                    </a:ext>
                  </a:extLst>
                </a:gridCol>
                <a:gridCol w="421822">
                  <a:extLst>
                    <a:ext uri="{9D8B030D-6E8A-4147-A177-3AD203B41FA5}">
                      <a16:colId xmlns:a16="http://schemas.microsoft.com/office/drawing/2014/main" val="3531032939"/>
                    </a:ext>
                  </a:extLst>
                </a:gridCol>
                <a:gridCol w="421822">
                  <a:extLst>
                    <a:ext uri="{9D8B030D-6E8A-4147-A177-3AD203B41FA5}">
                      <a16:colId xmlns:a16="http://schemas.microsoft.com/office/drawing/2014/main" val="3203189318"/>
                    </a:ext>
                  </a:extLst>
                </a:gridCol>
              </a:tblGrid>
              <a:tr h="278130">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28575" cap="flat" cmpd="sng" algn="ctr">
                      <a:solidFill>
                        <a:schemeClr val="bg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65000"/>
                        </a:schemeClr>
                      </a:fgClr>
                      <a:bgClr>
                        <a:schemeClr val="bg1"/>
                      </a:bgClr>
                    </a:pattFill>
                  </a:tcPr>
                </a:tc>
                <a:tc>
                  <a:txBody>
                    <a:bodyPr/>
                    <a:lstStyle/>
                    <a:p>
                      <a:endParaRPr lang="zh-TW" altLang="en-US" sz="1100" dirty="0"/>
                    </a:p>
                  </a:txBody>
                  <a:tcPr marL="68580" marR="68580" marT="34290" marB="34290">
                    <a:lnL w="28575" cap="flat" cmpd="sng" algn="ctr">
                      <a:solidFill>
                        <a:schemeClr val="bg1">
                          <a:lumMod val="7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28575" cap="flat" cmpd="sng" algn="ctr">
                      <a:solidFill>
                        <a:schemeClr val="bg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65000"/>
                        </a:schemeClr>
                      </a:fgClr>
                      <a:bgClr>
                        <a:schemeClr val="bg1"/>
                      </a:bgClr>
                    </a:pattFill>
                  </a:tcPr>
                </a:tc>
                <a:tc>
                  <a:txBody>
                    <a:bodyPr/>
                    <a:lstStyle/>
                    <a:p>
                      <a:endParaRPr lang="zh-TW" altLang="en-US" sz="1100" dirty="0"/>
                    </a:p>
                  </a:txBody>
                  <a:tcPr marL="68580" marR="68580" marT="34290" marB="34290">
                    <a:lnL w="28575" cap="flat" cmpd="sng" algn="ctr">
                      <a:solidFill>
                        <a:schemeClr val="bg1">
                          <a:lumMod val="7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28575" cap="flat" cmpd="sng" algn="ctr">
                      <a:solidFill>
                        <a:schemeClr val="bg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65000"/>
                        </a:schemeClr>
                      </a:fgClr>
                      <a:bgClr>
                        <a:schemeClr val="bg1"/>
                      </a:bgClr>
                    </a:pattFill>
                  </a:tcPr>
                </a:tc>
                <a:tc>
                  <a:txBody>
                    <a:bodyPr/>
                    <a:lstStyle/>
                    <a:p>
                      <a:endParaRPr lang="zh-TW" altLang="en-US" sz="1100" dirty="0"/>
                    </a:p>
                  </a:txBody>
                  <a:tcPr marL="68580" marR="68580" marT="34290" marB="34290">
                    <a:lnL w="28575" cap="flat" cmpd="sng" algn="ctr">
                      <a:solidFill>
                        <a:schemeClr val="bg1">
                          <a:lumMod val="7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28575" cap="flat" cmpd="sng" algn="ctr">
                      <a:solidFill>
                        <a:schemeClr val="bg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65000"/>
                        </a:schemeClr>
                      </a:fgClr>
                      <a:bgClr>
                        <a:schemeClr val="bg1"/>
                      </a:bgClr>
                    </a:pattFill>
                  </a:tcPr>
                </a:tc>
                <a:tc>
                  <a:txBody>
                    <a:bodyPr/>
                    <a:lstStyle/>
                    <a:p>
                      <a:endParaRPr lang="zh-TW" altLang="en-US" sz="1100" dirty="0"/>
                    </a:p>
                  </a:txBody>
                  <a:tcPr marL="68580" marR="68580" marT="34290" marB="34290">
                    <a:lnL w="28575" cap="flat" cmpd="sng" algn="ctr">
                      <a:solidFill>
                        <a:schemeClr val="bg1">
                          <a:lumMod val="7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6783243"/>
                  </a:ext>
                </a:extLst>
              </a:tr>
            </a:tbl>
          </a:graphicData>
        </a:graphic>
      </p:graphicFrame>
      <p:graphicFrame>
        <p:nvGraphicFramePr>
          <p:cNvPr id="19" name="表格 18">
            <a:extLst>
              <a:ext uri="{FF2B5EF4-FFF2-40B4-BE49-F238E27FC236}">
                <a16:creationId xmlns:a16="http://schemas.microsoft.com/office/drawing/2014/main" id="{05E106B4-A9E9-4F20-9A47-9A13B9DEB72A}"/>
              </a:ext>
            </a:extLst>
          </p:cNvPr>
          <p:cNvGraphicFramePr>
            <a:graphicFrameLocks noGrp="1"/>
          </p:cNvGraphicFramePr>
          <p:nvPr/>
        </p:nvGraphicFramePr>
        <p:xfrm>
          <a:off x="3450773" y="4444688"/>
          <a:ext cx="1687288" cy="278130"/>
        </p:xfrm>
        <a:graphic>
          <a:graphicData uri="http://schemas.openxmlformats.org/drawingml/2006/table">
            <a:tbl>
              <a:tblPr firstRow="1" bandRow="1">
                <a:tableStyleId>{5C22544A-7EE6-4342-B048-85BDC9FD1C3A}</a:tableStyleId>
              </a:tblPr>
              <a:tblGrid>
                <a:gridCol w="421822">
                  <a:extLst>
                    <a:ext uri="{9D8B030D-6E8A-4147-A177-3AD203B41FA5}">
                      <a16:colId xmlns:a16="http://schemas.microsoft.com/office/drawing/2014/main" val="1862477862"/>
                    </a:ext>
                  </a:extLst>
                </a:gridCol>
                <a:gridCol w="421822">
                  <a:extLst>
                    <a:ext uri="{9D8B030D-6E8A-4147-A177-3AD203B41FA5}">
                      <a16:colId xmlns:a16="http://schemas.microsoft.com/office/drawing/2014/main" val="3077967758"/>
                    </a:ext>
                  </a:extLst>
                </a:gridCol>
                <a:gridCol w="421822">
                  <a:extLst>
                    <a:ext uri="{9D8B030D-6E8A-4147-A177-3AD203B41FA5}">
                      <a16:colId xmlns:a16="http://schemas.microsoft.com/office/drawing/2014/main" val="1502469100"/>
                    </a:ext>
                  </a:extLst>
                </a:gridCol>
                <a:gridCol w="421822">
                  <a:extLst>
                    <a:ext uri="{9D8B030D-6E8A-4147-A177-3AD203B41FA5}">
                      <a16:colId xmlns:a16="http://schemas.microsoft.com/office/drawing/2014/main" val="1742568638"/>
                    </a:ext>
                  </a:extLst>
                </a:gridCol>
              </a:tblGrid>
              <a:tr h="278130">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6783243"/>
                  </a:ext>
                </a:extLst>
              </a:tr>
            </a:tbl>
          </a:graphicData>
        </a:graphic>
      </p:graphicFrame>
      <p:graphicFrame>
        <p:nvGraphicFramePr>
          <p:cNvPr id="21" name="表格 20">
            <a:extLst>
              <a:ext uri="{FF2B5EF4-FFF2-40B4-BE49-F238E27FC236}">
                <a16:creationId xmlns:a16="http://schemas.microsoft.com/office/drawing/2014/main" id="{31C464B8-874C-4B77-9868-BF83EE66455E}"/>
              </a:ext>
            </a:extLst>
          </p:cNvPr>
          <p:cNvGraphicFramePr>
            <a:graphicFrameLocks noGrp="1"/>
          </p:cNvGraphicFramePr>
          <p:nvPr/>
        </p:nvGraphicFramePr>
        <p:xfrm>
          <a:off x="4294416" y="5156717"/>
          <a:ext cx="3374576" cy="278130"/>
        </p:xfrm>
        <a:graphic>
          <a:graphicData uri="http://schemas.openxmlformats.org/drawingml/2006/table">
            <a:tbl>
              <a:tblPr firstRow="1" bandRow="1">
                <a:tableStyleId>{5C22544A-7EE6-4342-B048-85BDC9FD1C3A}</a:tableStyleId>
              </a:tblPr>
              <a:tblGrid>
                <a:gridCol w="421822">
                  <a:extLst>
                    <a:ext uri="{9D8B030D-6E8A-4147-A177-3AD203B41FA5}">
                      <a16:colId xmlns:a16="http://schemas.microsoft.com/office/drawing/2014/main" val="1862477862"/>
                    </a:ext>
                  </a:extLst>
                </a:gridCol>
                <a:gridCol w="421822">
                  <a:extLst>
                    <a:ext uri="{9D8B030D-6E8A-4147-A177-3AD203B41FA5}">
                      <a16:colId xmlns:a16="http://schemas.microsoft.com/office/drawing/2014/main" val="3077967758"/>
                    </a:ext>
                  </a:extLst>
                </a:gridCol>
                <a:gridCol w="421822">
                  <a:extLst>
                    <a:ext uri="{9D8B030D-6E8A-4147-A177-3AD203B41FA5}">
                      <a16:colId xmlns:a16="http://schemas.microsoft.com/office/drawing/2014/main" val="1502469100"/>
                    </a:ext>
                  </a:extLst>
                </a:gridCol>
                <a:gridCol w="421822">
                  <a:extLst>
                    <a:ext uri="{9D8B030D-6E8A-4147-A177-3AD203B41FA5}">
                      <a16:colId xmlns:a16="http://schemas.microsoft.com/office/drawing/2014/main" val="1742568638"/>
                    </a:ext>
                  </a:extLst>
                </a:gridCol>
                <a:gridCol w="421822">
                  <a:extLst>
                    <a:ext uri="{9D8B030D-6E8A-4147-A177-3AD203B41FA5}">
                      <a16:colId xmlns:a16="http://schemas.microsoft.com/office/drawing/2014/main" val="3259963347"/>
                    </a:ext>
                  </a:extLst>
                </a:gridCol>
                <a:gridCol w="421822">
                  <a:extLst>
                    <a:ext uri="{9D8B030D-6E8A-4147-A177-3AD203B41FA5}">
                      <a16:colId xmlns:a16="http://schemas.microsoft.com/office/drawing/2014/main" val="3369327118"/>
                    </a:ext>
                  </a:extLst>
                </a:gridCol>
                <a:gridCol w="421822">
                  <a:extLst>
                    <a:ext uri="{9D8B030D-6E8A-4147-A177-3AD203B41FA5}">
                      <a16:colId xmlns:a16="http://schemas.microsoft.com/office/drawing/2014/main" val="3531032939"/>
                    </a:ext>
                  </a:extLst>
                </a:gridCol>
                <a:gridCol w="421822">
                  <a:extLst>
                    <a:ext uri="{9D8B030D-6E8A-4147-A177-3AD203B41FA5}">
                      <a16:colId xmlns:a16="http://schemas.microsoft.com/office/drawing/2014/main" val="3203189318"/>
                    </a:ext>
                  </a:extLst>
                </a:gridCol>
              </a:tblGrid>
              <a:tr h="278130">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28575" cap="flat" cmpd="sng" algn="ctr">
                      <a:solidFill>
                        <a:schemeClr val="bg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pct70">
                      <a:fgClr>
                        <a:schemeClr val="bg1">
                          <a:lumMod val="65000"/>
                        </a:schemeClr>
                      </a:fgClr>
                      <a:bgClr>
                        <a:schemeClr val="bg1"/>
                      </a:bgClr>
                    </a:pattFill>
                  </a:tcPr>
                </a:tc>
                <a:tc>
                  <a:txBody>
                    <a:bodyPr/>
                    <a:lstStyle/>
                    <a:p>
                      <a:endParaRPr lang="zh-TW" altLang="en-US" sz="1100" dirty="0"/>
                    </a:p>
                  </a:txBody>
                  <a:tcPr marL="68580" marR="68580" marT="34290" marB="34290">
                    <a:lnL w="28575" cap="flat" cmpd="sng" algn="ctr">
                      <a:solidFill>
                        <a:schemeClr val="bg1">
                          <a:lumMod val="7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28575" cap="flat" cmpd="sng" algn="ctr">
                      <a:solidFill>
                        <a:schemeClr val="bg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pct70">
                      <a:fgClr>
                        <a:schemeClr val="bg1">
                          <a:lumMod val="65000"/>
                        </a:schemeClr>
                      </a:fgClr>
                      <a:bgClr>
                        <a:schemeClr val="bg1"/>
                      </a:bgClr>
                    </a:pattFill>
                  </a:tcPr>
                </a:tc>
                <a:tc>
                  <a:txBody>
                    <a:bodyPr/>
                    <a:lstStyle/>
                    <a:p>
                      <a:endParaRPr lang="zh-TW" altLang="en-US" sz="1100" dirty="0"/>
                    </a:p>
                  </a:txBody>
                  <a:tcPr marL="68580" marR="68580" marT="34290" marB="34290">
                    <a:lnL w="28575" cap="flat" cmpd="sng" algn="ctr">
                      <a:solidFill>
                        <a:schemeClr val="bg1">
                          <a:lumMod val="7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28575" cap="flat" cmpd="sng" algn="ctr">
                      <a:solidFill>
                        <a:schemeClr val="bg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pct70">
                      <a:fgClr>
                        <a:schemeClr val="bg1">
                          <a:lumMod val="65000"/>
                        </a:schemeClr>
                      </a:fgClr>
                      <a:bgClr>
                        <a:schemeClr val="bg1"/>
                      </a:bgClr>
                    </a:pattFill>
                  </a:tcPr>
                </a:tc>
                <a:tc>
                  <a:txBody>
                    <a:bodyPr/>
                    <a:lstStyle/>
                    <a:p>
                      <a:endParaRPr lang="zh-TW" altLang="en-US" sz="1100" dirty="0"/>
                    </a:p>
                  </a:txBody>
                  <a:tcPr marL="68580" marR="68580" marT="34290" marB="34290">
                    <a:lnL w="28575" cap="flat" cmpd="sng" algn="ctr">
                      <a:solidFill>
                        <a:schemeClr val="bg1">
                          <a:lumMod val="7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68580" marR="68580" marT="34290" marB="34290">
                    <a:lnL w="12700" cap="flat" cmpd="sng" algn="ctr">
                      <a:solidFill>
                        <a:schemeClr val="tx1"/>
                      </a:solidFill>
                      <a:prstDash val="solid"/>
                      <a:round/>
                      <a:headEnd type="none" w="med" len="med"/>
                      <a:tailEnd type="none" w="med" len="med"/>
                    </a:lnL>
                    <a:lnR w="28575" cap="flat" cmpd="sng" algn="ctr">
                      <a:solidFill>
                        <a:schemeClr val="bg1">
                          <a:lumMod val="7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pct70">
                      <a:fgClr>
                        <a:schemeClr val="bg1">
                          <a:lumMod val="65000"/>
                        </a:schemeClr>
                      </a:fgClr>
                      <a:bgClr>
                        <a:schemeClr val="bg1"/>
                      </a:bgClr>
                    </a:pattFill>
                  </a:tcPr>
                </a:tc>
                <a:tc>
                  <a:txBody>
                    <a:bodyPr/>
                    <a:lstStyle/>
                    <a:p>
                      <a:endParaRPr lang="zh-TW" altLang="en-US" sz="1100" dirty="0"/>
                    </a:p>
                  </a:txBody>
                  <a:tcPr marL="68580" marR="68580" marT="34290" marB="34290">
                    <a:lnL w="28575" cap="flat" cmpd="sng" algn="ctr">
                      <a:solidFill>
                        <a:schemeClr val="bg1">
                          <a:lumMod val="7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6783243"/>
                  </a:ext>
                </a:extLst>
              </a:tr>
            </a:tbl>
          </a:graphicData>
        </a:graphic>
      </p:graphicFrame>
      <p:sp>
        <p:nvSpPr>
          <p:cNvPr id="22" name="弧形 21">
            <a:extLst>
              <a:ext uri="{FF2B5EF4-FFF2-40B4-BE49-F238E27FC236}">
                <a16:creationId xmlns:a16="http://schemas.microsoft.com/office/drawing/2014/main" id="{AEBDC687-6988-49DA-9E54-D1E23F011859}"/>
              </a:ext>
            </a:extLst>
          </p:cNvPr>
          <p:cNvSpPr/>
          <p:nvPr/>
        </p:nvSpPr>
        <p:spPr>
          <a:xfrm>
            <a:off x="2373087" y="3685682"/>
            <a:ext cx="1366156" cy="898071"/>
          </a:xfrm>
          <a:prstGeom prst="arc">
            <a:avLst>
              <a:gd name="adj1" fmla="val 5310431"/>
              <a:gd name="adj2" fmla="val 10619232"/>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50"/>
          </a:p>
        </p:txBody>
      </p:sp>
      <p:sp>
        <p:nvSpPr>
          <p:cNvPr id="24" name="弧形 23">
            <a:extLst>
              <a:ext uri="{FF2B5EF4-FFF2-40B4-BE49-F238E27FC236}">
                <a16:creationId xmlns:a16="http://schemas.microsoft.com/office/drawing/2014/main" id="{4EDADCE9-796E-415E-A82C-5A7F39556A28}"/>
              </a:ext>
            </a:extLst>
          </p:cNvPr>
          <p:cNvSpPr/>
          <p:nvPr/>
        </p:nvSpPr>
        <p:spPr>
          <a:xfrm rot="10800000">
            <a:off x="4849590" y="4583753"/>
            <a:ext cx="1366156" cy="898071"/>
          </a:xfrm>
          <a:prstGeom prst="arc">
            <a:avLst>
              <a:gd name="adj1" fmla="val 5310431"/>
              <a:gd name="adj2" fmla="val 10619232"/>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50"/>
          </a:p>
        </p:txBody>
      </p:sp>
      <p:sp>
        <p:nvSpPr>
          <p:cNvPr id="26" name="文字方塊 25">
            <a:extLst>
              <a:ext uri="{FF2B5EF4-FFF2-40B4-BE49-F238E27FC236}">
                <a16:creationId xmlns:a16="http://schemas.microsoft.com/office/drawing/2014/main" id="{51499DD5-471C-46FC-A818-31E40BB18AD0}"/>
              </a:ext>
            </a:extLst>
          </p:cNvPr>
          <p:cNvSpPr txBox="1"/>
          <p:nvPr/>
        </p:nvSpPr>
        <p:spPr>
          <a:xfrm>
            <a:off x="2147209" y="3306677"/>
            <a:ext cx="919841" cy="253916"/>
          </a:xfrm>
          <a:prstGeom prst="rect">
            <a:avLst/>
          </a:prstGeom>
          <a:noFill/>
        </p:spPr>
        <p:txBody>
          <a:bodyPr wrap="square" rtlCol="0">
            <a:spAutoFit/>
          </a:bodyPr>
          <a:lstStyle/>
          <a:p>
            <a:pPr algn="ctr"/>
            <a:r>
              <a:rPr lang="en-US" altLang="zh-TW" sz="1050" dirty="0"/>
              <a:t>128 bit</a:t>
            </a:r>
            <a:endParaRPr lang="zh-TW" altLang="en-US" sz="1050" dirty="0"/>
          </a:p>
        </p:txBody>
      </p:sp>
      <p:sp>
        <p:nvSpPr>
          <p:cNvPr id="27" name="文字方塊 26">
            <a:extLst>
              <a:ext uri="{FF2B5EF4-FFF2-40B4-BE49-F238E27FC236}">
                <a16:creationId xmlns:a16="http://schemas.microsoft.com/office/drawing/2014/main" id="{29E9FA83-2160-4C9A-970E-2BC8532DD10B}"/>
              </a:ext>
            </a:extLst>
          </p:cNvPr>
          <p:cNvSpPr txBox="1"/>
          <p:nvPr/>
        </p:nvSpPr>
        <p:spPr>
          <a:xfrm>
            <a:off x="5521783" y="5519351"/>
            <a:ext cx="919841" cy="253916"/>
          </a:xfrm>
          <a:prstGeom prst="rect">
            <a:avLst/>
          </a:prstGeom>
          <a:noFill/>
        </p:spPr>
        <p:txBody>
          <a:bodyPr wrap="square" rtlCol="0">
            <a:spAutoFit/>
          </a:bodyPr>
          <a:lstStyle/>
          <a:p>
            <a:pPr algn="ctr"/>
            <a:r>
              <a:rPr lang="en-US" altLang="zh-TW" sz="1050" dirty="0"/>
              <a:t>128 bit</a:t>
            </a:r>
            <a:endParaRPr lang="zh-TW" altLang="en-US" sz="1050" dirty="0"/>
          </a:p>
        </p:txBody>
      </p:sp>
      <p:sp>
        <p:nvSpPr>
          <p:cNvPr id="28" name="文字方塊 27">
            <a:extLst>
              <a:ext uri="{FF2B5EF4-FFF2-40B4-BE49-F238E27FC236}">
                <a16:creationId xmlns:a16="http://schemas.microsoft.com/office/drawing/2014/main" id="{45741797-3B57-4AFC-BFE1-595F147A1527}"/>
              </a:ext>
            </a:extLst>
          </p:cNvPr>
          <p:cNvSpPr txBox="1"/>
          <p:nvPr/>
        </p:nvSpPr>
        <p:spPr>
          <a:xfrm>
            <a:off x="3834495" y="4132676"/>
            <a:ext cx="919841" cy="253916"/>
          </a:xfrm>
          <a:prstGeom prst="rect">
            <a:avLst/>
          </a:prstGeom>
          <a:noFill/>
        </p:spPr>
        <p:txBody>
          <a:bodyPr wrap="square" rtlCol="0">
            <a:spAutoFit/>
          </a:bodyPr>
          <a:lstStyle/>
          <a:p>
            <a:pPr algn="ctr"/>
            <a:r>
              <a:rPr lang="en-US" altLang="zh-TW" sz="1050" dirty="0"/>
              <a:t>64 bit</a:t>
            </a:r>
            <a:endParaRPr lang="zh-TW" altLang="en-US" sz="1050" dirty="0"/>
          </a:p>
        </p:txBody>
      </p:sp>
      <p:sp>
        <p:nvSpPr>
          <p:cNvPr id="14" name="標題 1">
            <a:extLst>
              <a:ext uri="{FF2B5EF4-FFF2-40B4-BE49-F238E27FC236}">
                <a16:creationId xmlns:a16="http://schemas.microsoft.com/office/drawing/2014/main" id="{1AD2CF87-2FD1-41C6-92E5-9EA2B12F2101}"/>
              </a:ext>
            </a:extLst>
          </p:cNvPr>
          <p:cNvSpPr txBox="1">
            <a:spLocks/>
          </p:cNvSpPr>
          <p:nvPr/>
        </p:nvSpPr>
        <p:spPr>
          <a:xfrm>
            <a:off x="628650" y="428981"/>
            <a:ext cx="7886700" cy="99417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TW"/>
              <a:t>Example Code</a:t>
            </a:r>
            <a:endParaRPr lang="zh-TW" altLang="en-US" dirty="0"/>
          </a:p>
        </p:txBody>
      </p:sp>
    </p:spTree>
    <p:extLst>
      <p:ext uri="{BB962C8B-B14F-4D97-AF65-F5344CB8AC3E}">
        <p14:creationId xmlns:p14="http://schemas.microsoft.com/office/powerpoint/2010/main" val="1902622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374451"/>
            <a:ext cx="7886700" cy="994172"/>
          </a:xfrm>
        </p:spPr>
        <p:txBody>
          <a:bodyPr/>
          <a:lstStyle/>
          <a:p>
            <a:r>
              <a:rPr lang="en-US" altLang="zh-TW" dirty="0"/>
              <a:t>Example Code Reproduce</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227514"/>
            <a:ext cx="7886700" cy="3880417"/>
          </a:xfrm>
        </p:spPr>
        <p:txBody>
          <a:bodyPr>
            <a:normAutofit fontScale="92500" lnSpcReduction="20000"/>
          </a:bodyPr>
          <a:lstStyle/>
          <a:p>
            <a:pPr marL="385763" indent="-385763">
              <a:buFont typeface="+mj-lt"/>
              <a:buAutoNum type="arabicPeriod"/>
            </a:pPr>
            <a:r>
              <a:rPr lang="en-US" altLang="zh-TW" dirty="0"/>
              <a:t>Copy RIFFA from workstation</a:t>
            </a:r>
          </a:p>
          <a:p>
            <a:pPr lvl="1"/>
            <a:r>
              <a:rPr lang="en-US" altLang="zh-TW" i="1" dirty="0">
                <a:cs typeface="Times New Roman" panose="02020603050405020304" pitchFamily="18" charset="0"/>
              </a:rPr>
              <a:t>cp -r /</a:t>
            </a:r>
            <a:r>
              <a:rPr lang="en-US" altLang="zh-TW" i="1" dirty="0" err="1">
                <a:cs typeface="Times New Roman" panose="02020603050405020304" pitchFamily="18" charset="0"/>
              </a:rPr>
              <a:t>mnt</a:t>
            </a:r>
            <a:r>
              <a:rPr lang="en-US" altLang="zh-TW" i="1" dirty="0">
                <a:cs typeface="Times New Roman" panose="02020603050405020304" pitchFamily="18" charset="0"/>
              </a:rPr>
              <a:t>/ds1515/</a:t>
            </a:r>
            <a:r>
              <a:rPr lang="en-US" altLang="zh-TW" i="1" dirty="0" err="1">
                <a:cs typeface="Times New Roman" panose="02020603050405020304" pitchFamily="18" charset="0"/>
              </a:rPr>
              <a:t>fpga</a:t>
            </a:r>
            <a:r>
              <a:rPr lang="en-US" altLang="zh-TW" i="1" dirty="0">
                <a:cs typeface="Times New Roman" panose="02020603050405020304" pitchFamily="18" charset="0"/>
              </a:rPr>
              <a:t>/riffa_2.2.2/ ./</a:t>
            </a:r>
            <a:endParaRPr lang="en-US" altLang="zh-TW" i="1" dirty="0"/>
          </a:p>
          <a:p>
            <a:pPr marL="385763" indent="-385763">
              <a:buFont typeface="+mj-lt"/>
              <a:buAutoNum type="arabicPeriod"/>
            </a:pPr>
            <a:r>
              <a:rPr lang="en-US" altLang="zh-TW" dirty="0"/>
              <a:t>Open project directory DE5Gen2x8If128</a:t>
            </a:r>
          </a:p>
          <a:p>
            <a:pPr lvl="1"/>
            <a:r>
              <a:rPr lang="en-US" altLang="zh-TW" dirty="0"/>
              <a:t>Located at ./riffa_2.2.2/source/</a:t>
            </a:r>
            <a:r>
              <a:rPr lang="en-US" altLang="zh-TW" dirty="0" err="1"/>
              <a:t>fpga</a:t>
            </a:r>
            <a:r>
              <a:rPr lang="en-US" altLang="zh-TW" dirty="0"/>
              <a:t>/altera/de5/</a:t>
            </a:r>
          </a:p>
          <a:p>
            <a:pPr marL="385763" indent="-385763">
              <a:buFont typeface="+mj-lt"/>
              <a:buAutoNum type="arabicPeriod"/>
            </a:pPr>
            <a:r>
              <a:rPr lang="en-US" altLang="zh-TW" dirty="0"/>
              <a:t>Copy files under </a:t>
            </a:r>
            <a:r>
              <a:rPr lang="en-US" altLang="zh-TW" i="1" dirty="0" err="1"/>
              <a:t>Quartus_Project</a:t>
            </a:r>
            <a:r>
              <a:rPr lang="en-US" altLang="zh-TW" dirty="0"/>
              <a:t> into their corresponding folders</a:t>
            </a:r>
          </a:p>
          <a:p>
            <a:pPr lvl="1"/>
            <a:r>
              <a:rPr lang="en-US" altLang="zh-TW" dirty="0"/>
              <a:t>*.</a:t>
            </a:r>
            <a:r>
              <a:rPr lang="en-US" altLang="zh-TW" dirty="0" err="1"/>
              <a:t>qpf</a:t>
            </a:r>
            <a:r>
              <a:rPr lang="en-US" altLang="zh-TW" dirty="0"/>
              <a:t>, *.</a:t>
            </a:r>
            <a:r>
              <a:rPr lang="en-US" altLang="zh-TW" dirty="0" err="1"/>
              <a:t>qsf</a:t>
            </a:r>
            <a:r>
              <a:rPr lang="en-US" altLang="zh-TW" dirty="0"/>
              <a:t> -&gt; </a:t>
            </a:r>
            <a:r>
              <a:rPr lang="en-US" altLang="zh-TW" dirty="0" err="1"/>
              <a:t>prj</a:t>
            </a:r>
            <a:endParaRPr lang="en-US" altLang="zh-TW" dirty="0"/>
          </a:p>
          <a:p>
            <a:pPr lvl="1"/>
            <a:r>
              <a:rPr lang="en-US" altLang="zh-TW" dirty="0"/>
              <a:t>*.</a:t>
            </a:r>
            <a:r>
              <a:rPr lang="en-US" altLang="zh-TW" dirty="0" err="1"/>
              <a:t>sdc</a:t>
            </a:r>
            <a:r>
              <a:rPr lang="en-US" altLang="zh-TW" dirty="0"/>
              <a:t>            -&gt; </a:t>
            </a:r>
            <a:r>
              <a:rPr lang="en-US" altLang="zh-TW" dirty="0" err="1"/>
              <a:t>constr</a:t>
            </a:r>
            <a:endParaRPr lang="en-US" altLang="zh-TW" dirty="0"/>
          </a:p>
          <a:p>
            <a:pPr lvl="1"/>
            <a:r>
              <a:rPr lang="en-US" altLang="zh-TW" dirty="0"/>
              <a:t>*.v                -&gt; </a:t>
            </a:r>
            <a:r>
              <a:rPr lang="en-US" altLang="zh-TW" dirty="0" err="1"/>
              <a:t>hdl</a:t>
            </a:r>
            <a:endParaRPr lang="en-US" altLang="zh-TW" dirty="0"/>
          </a:p>
          <a:p>
            <a:pPr lvl="1"/>
            <a:r>
              <a:rPr lang="en-US" altLang="zh-TW" dirty="0"/>
              <a:t>*.</a:t>
            </a:r>
            <a:r>
              <a:rPr lang="en-US" altLang="zh-TW" dirty="0" err="1"/>
              <a:t>qsys</a:t>
            </a:r>
            <a:r>
              <a:rPr lang="en-US" altLang="zh-TW" dirty="0"/>
              <a:t>          -&gt; ip</a:t>
            </a:r>
          </a:p>
          <a:p>
            <a:pPr marL="385763" indent="-385763">
              <a:buFont typeface="+mj-lt"/>
              <a:buAutoNum type="arabicPeriod"/>
            </a:pPr>
            <a:r>
              <a:rPr lang="en-US" altLang="zh-TW" dirty="0"/>
              <a:t>Copy files under </a:t>
            </a:r>
            <a:r>
              <a:rPr lang="en-US" altLang="zh-TW" dirty="0" err="1"/>
              <a:t>test_DRAM</a:t>
            </a:r>
            <a:r>
              <a:rPr lang="en-US" altLang="zh-TW" dirty="0"/>
              <a:t> into their corresponding folders.</a:t>
            </a:r>
          </a:p>
          <a:p>
            <a:pPr lvl="1"/>
            <a:r>
              <a:rPr lang="en-US" altLang="zh-TW" dirty="0"/>
              <a:t>*.v                  -&gt; ./riffa_2.2.2/source/</a:t>
            </a:r>
            <a:r>
              <a:rPr lang="en-US" altLang="zh-TW" dirty="0" err="1"/>
              <a:t>fpga</a:t>
            </a:r>
            <a:r>
              <a:rPr lang="en-US" altLang="zh-TW" dirty="0"/>
              <a:t>/</a:t>
            </a:r>
            <a:r>
              <a:rPr lang="en-US" altLang="zh-TW" dirty="0" err="1"/>
              <a:t>riffa_hdl</a:t>
            </a:r>
            <a:r>
              <a:rPr lang="en-US" altLang="zh-TW" dirty="0"/>
              <a:t>/</a:t>
            </a:r>
          </a:p>
          <a:p>
            <a:pPr lvl="1"/>
            <a:r>
              <a:rPr lang="en-US" altLang="zh-TW" dirty="0" err="1"/>
              <a:t>sample_app</a:t>
            </a:r>
            <a:r>
              <a:rPr lang="en-US" altLang="zh-TW" dirty="0"/>
              <a:t> -&gt; ./riffa_2.2.2/source/</a:t>
            </a:r>
            <a:r>
              <a:rPr lang="en-US" altLang="zh-TW" dirty="0" err="1"/>
              <a:t>c_c</a:t>
            </a:r>
            <a:r>
              <a:rPr lang="en-US" altLang="zh-TW" dirty="0"/>
              <a:t>++/</a:t>
            </a:r>
            <a:r>
              <a:rPr lang="en-US" altLang="zh-TW" dirty="0" err="1"/>
              <a:t>linux</a:t>
            </a:r>
            <a:r>
              <a:rPr lang="en-US" altLang="zh-TW" dirty="0"/>
              <a:t>/x64/</a:t>
            </a:r>
            <a:br>
              <a:rPr lang="en-US" altLang="zh-TW" dirty="0"/>
            </a:br>
            <a:endParaRPr lang="en-US" altLang="zh-TW" dirty="0"/>
          </a:p>
          <a:p>
            <a:pPr lvl="1"/>
            <a:endParaRPr lang="en-US" altLang="zh-TW" dirty="0"/>
          </a:p>
          <a:p>
            <a:pPr lvl="1"/>
            <a:endParaRPr lang="en-US" altLang="zh-TW"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p:txBody>
          <a:bodyPr/>
          <a:lstStyle/>
          <a:p>
            <a:fld id="{AE4B70F8-4499-4EB5-A47F-9F74713612AE}" type="slidenum">
              <a:rPr lang="zh-TW" altLang="en-US" smtClean="0"/>
              <a:t>64</a:t>
            </a:fld>
            <a:endParaRPr lang="zh-TW" altLang="en-US" dirty="0"/>
          </a:p>
        </p:txBody>
      </p:sp>
      <p:pic>
        <p:nvPicPr>
          <p:cNvPr id="5" name="圖片 4">
            <a:extLst>
              <a:ext uri="{FF2B5EF4-FFF2-40B4-BE49-F238E27FC236}">
                <a16:creationId xmlns:a16="http://schemas.microsoft.com/office/drawing/2014/main" id="{9B3AA573-31DB-440B-A7FD-214828E97E6D}"/>
              </a:ext>
            </a:extLst>
          </p:cNvPr>
          <p:cNvPicPr>
            <a:picLocks noChangeAspect="1"/>
          </p:cNvPicPr>
          <p:nvPr/>
        </p:nvPicPr>
        <p:blipFill>
          <a:blip r:embed="rId3"/>
          <a:stretch>
            <a:fillRect/>
          </a:stretch>
        </p:blipFill>
        <p:spPr>
          <a:xfrm>
            <a:off x="1463041" y="4784980"/>
            <a:ext cx="2750594" cy="1744280"/>
          </a:xfrm>
          <a:prstGeom prst="rect">
            <a:avLst/>
          </a:prstGeom>
        </p:spPr>
      </p:pic>
      <p:pic>
        <p:nvPicPr>
          <p:cNvPr id="6" name="圖片 5">
            <a:extLst>
              <a:ext uri="{FF2B5EF4-FFF2-40B4-BE49-F238E27FC236}">
                <a16:creationId xmlns:a16="http://schemas.microsoft.com/office/drawing/2014/main" id="{20CDB3AC-0AAE-4DCE-824A-F568CE27CEA8}"/>
              </a:ext>
            </a:extLst>
          </p:cNvPr>
          <p:cNvPicPr>
            <a:picLocks noChangeAspect="1"/>
          </p:cNvPicPr>
          <p:nvPr/>
        </p:nvPicPr>
        <p:blipFill>
          <a:blip r:embed="rId4"/>
          <a:stretch>
            <a:fillRect/>
          </a:stretch>
        </p:blipFill>
        <p:spPr>
          <a:xfrm>
            <a:off x="6820414" y="4630435"/>
            <a:ext cx="1277652" cy="2053369"/>
          </a:xfrm>
          <a:prstGeom prst="rect">
            <a:avLst/>
          </a:prstGeom>
        </p:spPr>
      </p:pic>
    </p:spTree>
    <p:extLst>
      <p:ext uri="{BB962C8B-B14F-4D97-AF65-F5344CB8AC3E}">
        <p14:creationId xmlns:p14="http://schemas.microsoft.com/office/powerpoint/2010/main" val="3032132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434918"/>
            <a:ext cx="7886700" cy="994172"/>
          </a:xfrm>
        </p:spPr>
        <p:txBody>
          <a:bodyPr/>
          <a:lstStyle/>
          <a:p>
            <a:r>
              <a:rPr lang="en-US" altLang="zh-TW" dirty="0"/>
              <a:t>Example Code Reproduce</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86839" y="1429090"/>
            <a:ext cx="7886700" cy="3431381"/>
          </a:xfrm>
        </p:spPr>
        <p:txBody>
          <a:bodyPr>
            <a:normAutofit fontScale="92500" lnSpcReduction="10000"/>
          </a:bodyPr>
          <a:lstStyle/>
          <a:p>
            <a:pPr marL="385763" indent="-385763">
              <a:buFont typeface="+mj-lt"/>
              <a:buAutoNum type="arabicPeriod" startAt="4"/>
            </a:pPr>
            <a:r>
              <a:rPr lang="en-US" altLang="zh-TW" dirty="0"/>
              <a:t>Open project in Quartus</a:t>
            </a:r>
            <a:r>
              <a:rPr lang="zh-TW" altLang="en-US" dirty="0"/>
              <a:t> </a:t>
            </a:r>
            <a:r>
              <a:rPr lang="en-US" altLang="zh-TW" dirty="0"/>
              <a:t>	</a:t>
            </a:r>
            <a:r>
              <a:rPr lang="zh-TW" altLang="en-US" dirty="0">
                <a:latin typeface="標楷體" panose="03000509000000000000" pitchFamily="65" charset="-120"/>
                <a:ea typeface="標楷體" panose="03000509000000000000" pitchFamily="65" charset="-120"/>
              </a:rPr>
              <a:t>請參考前面</a:t>
            </a:r>
            <a:endParaRPr lang="en-US" altLang="zh-TW" dirty="0">
              <a:latin typeface="標楷體" panose="03000509000000000000" pitchFamily="65" charset="-120"/>
              <a:ea typeface="標楷體" panose="03000509000000000000" pitchFamily="65" charset="-120"/>
            </a:endParaRPr>
          </a:p>
          <a:p>
            <a:pPr marL="385763" indent="-385763">
              <a:buFont typeface="+mj-lt"/>
              <a:buAutoNum type="arabicPeriod" startAt="4"/>
            </a:pPr>
            <a:r>
              <a:rPr lang="en-US" altLang="zh-TW" dirty="0"/>
              <a:t>Open Qsys IP files and generate HDL (</a:t>
            </a:r>
            <a:r>
              <a:rPr lang="zh-TW" altLang="en-US" dirty="0">
                <a:latin typeface="標楷體" panose="03000509000000000000" pitchFamily="65" charset="-120"/>
                <a:ea typeface="標楷體" panose="03000509000000000000" pitchFamily="65" charset="-120"/>
              </a:rPr>
              <a:t>兩個</a:t>
            </a:r>
            <a:r>
              <a:rPr lang="en-US" altLang="zh-TW" dirty="0">
                <a:latin typeface="標楷體" panose="03000509000000000000" pitchFamily="65" charset="-120"/>
                <a:ea typeface="標楷體" panose="03000509000000000000" pitchFamily="65" charset="-120"/>
              </a:rPr>
              <a:t>IP</a:t>
            </a:r>
            <a:r>
              <a:rPr lang="zh-TW" altLang="en-US" dirty="0">
                <a:latin typeface="標楷體" panose="03000509000000000000" pitchFamily="65" charset="-120"/>
                <a:ea typeface="標楷體" panose="03000509000000000000" pitchFamily="65" charset="-120"/>
              </a:rPr>
              <a:t>都要</a:t>
            </a:r>
            <a:r>
              <a:rPr lang="en-US" altLang="zh-TW" dirty="0"/>
              <a:t>)</a:t>
            </a:r>
          </a:p>
          <a:p>
            <a:pPr lvl="1"/>
            <a:r>
              <a:rPr lang="en-US" altLang="zh-TW" dirty="0"/>
              <a:t>Open Qsys tool</a:t>
            </a:r>
          </a:p>
          <a:p>
            <a:pPr lvl="1"/>
            <a:r>
              <a:rPr lang="en-US" altLang="zh-TW" dirty="0"/>
              <a:t>File -&gt; Open -&gt; </a:t>
            </a:r>
            <a:r>
              <a:rPr lang="en-US" altLang="zh-TW" dirty="0">
                <a:solidFill>
                  <a:srgbClr val="FF0000"/>
                </a:solidFill>
              </a:rPr>
              <a:t>../ip/QsysDE5Gen2x8If128.qsys</a:t>
            </a:r>
            <a:r>
              <a:rPr lang="en-US" altLang="zh-TW" dirty="0"/>
              <a:t> or </a:t>
            </a:r>
            <a:r>
              <a:rPr lang="en-US" altLang="zh-TW" dirty="0">
                <a:solidFill>
                  <a:srgbClr val="FF0000"/>
                </a:solidFill>
              </a:rPr>
              <a:t>../ip/QsysDDR4.qsys</a:t>
            </a:r>
          </a:p>
          <a:p>
            <a:pPr lvl="1"/>
            <a:r>
              <a:rPr lang="en-US" altLang="zh-TW" dirty="0"/>
              <a:t>Generate -&gt; Generate HDL -&gt; Generate</a:t>
            </a:r>
          </a:p>
          <a:p>
            <a:pPr marL="385763" indent="-385763">
              <a:buFont typeface="+mj-lt"/>
              <a:buAutoNum type="arabicPeriod" startAt="6"/>
            </a:pPr>
            <a:r>
              <a:rPr lang="en-US" altLang="zh-TW" dirty="0">
                <a:solidFill>
                  <a:srgbClr val="FF0000"/>
                </a:solidFill>
              </a:rPr>
              <a:t>Check user-define SDC in the last order</a:t>
            </a:r>
          </a:p>
          <a:p>
            <a:pPr lvl="1"/>
            <a:r>
              <a:rPr lang="en-US" altLang="zh-TW" dirty="0"/>
              <a:t>Assignments -&gt; Settings -&gt; TimeQuest Timing Analyzer -&gt; ok</a:t>
            </a:r>
          </a:p>
          <a:p>
            <a:pPr marL="385763" indent="-385763">
              <a:buFont typeface="+mj-lt"/>
              <a:buAutoNum type="arabicPeriod" startAt="6"/>
            </a:pPr>
            <a:r>
              <a:rPr lang="en-US" altLang="zh-TW" dirty="0"/>
              <a:t>Compile and Program Device	</a:t>
            </a:r>
            <a:r>
              <a:rPr lang="zh-TW" altLang="en-US" dirty="0">
                <a:latin typeface="標楷體" panose="03000509000000000000" pitchFamily="65" charset="-120"/>
                <a:ea typeface="標楷體" panose="03000509000000000000" pitchFamily="65" charset="-120"/>
              </a:rPr>
              <a:t>請參考前面</a:t>
            </a:r>
            <a:endParaRPr lang="en-US" altLang="zh-TW" dirty="0"/>
          </a:p>
          <a:p>
            <a:pPr marL="385763" indent="-385763">
              <a:buFont typeface="+mj-lt"/>
              <a:buAutoNum type="arabicPeriod" startAt="6"/>
            </a:pPr>
            <a:r>
              <a:rPr lang="en-US" altLang="zh-TW" dirty="0"/>
              <a:t>Reboot Computer and Test	</a:t>
            </a:r>
            <a:r>
              <a:rPr lang="zh-TW" altLang="en-US" dirty="0">
                <a:latin typeface="標楷體" panose="03000509000000000000" pitchFamily="65" charset="-120"/>
                <a:ea typeface="標楷體" panose="03000509000000000000" pitchFamily="65" charset="-120"/>
              </a:rPr>
              <a:t>請參考前面</a:t>
            </a:r>
            <a:br>
              <a:rPr lang="en-US" altLang="zh-TW" dirty="0"/>
            </a:br>
            <a:endParaRPr lang="en-US" altLang="zh-TW" dirty="0"/>
          </a:p>
          <a:p>
            <a:pPr lvl="1"/>
            <a:endParaRPr lang="en-US" altLang="zh-TW" dirty="0"/>
          </a:p>
          <a:p>
            <a:pPr lvl="1"/>
            <a:endParaRPr lang="en-US" altLang="zh-TW"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p:txBody>
          <a:bodyPr/>
          <a:lstStyle/>
          <a:p>
            <a:fld id="{AE4B70F8-4499-4EB5-A47F-9F74713612AE}" type="slidenum">
              <a:rPr lang="zh-TW" altLang="en-US" smtClean="0"/>
              <a:t>65</a:t>
            </a:fld>
            <a:endParaRPr lang="zh-TW" altLang="en-US" dirty="0"/>
          </a:p>
        </p:txBody>
      </p:sp>
      <p:grpSp>
        <p:nvGrpSpPr>
          <p:cNvPr id="11" name="群組 10">
            <a:extLst>
              <a:ext uri="{FF2B5EF4-FFF2-40B4-BE49-F238E27FC236}">
                <a16:creationId xmlns:a16="http://schemas.microsoft.com/office/drawing/2014/main" id="{31227B0D-6CD1-4790-ADAE-43D0D94069D8}"/>
              </a:ext>
            </a:extLst>
          </p:cNvPr>
          <p:cNvGrpSpPr/>
          <p:nvPr/>
        </p:nvGrpSpPr>
        <p:grpSpPr>
          <a:xfrm>
            <a:off x="4087939" y="2298246"/>
            <a:ext cx="3564731" cy="250031"/>
            <a:chOff x="1422626" y="3273199"/>
            <a:chExt cx="4752975" cy="333375"/>
          </a:xfrm>
        </p:grpSpPr>
        <p:pic>
          <p:nvPicPr>
            <p:cNvPr id="9" name="圖片 8">
              <a:extLst>
                <a:ext uri="{FF2B5EF4-FFF2-40B4-BE49-F238E27FC236}">
                  <a16:creationId xmlns:a16="http://schemas.microsoft.com/office/drawing/2014/main" id="{F579F59C-5C62-41E7-BA00-D75438B0ADEE}"/>
                </a:ext>
              </a:extLst>
            </p:cNvPr>
            <p:cNvPicPr/>
            <p:nvPr/>
          </p:nvPicPr>
          <p:blipFill>
            <a:blip r:embed="rId3">
              <a:extLst>
                <a:ext uri="{28A0092B-C50C-407E-A947-70E740481C1C}">
                  <a14:useLocalDpi xmlns:a14="http://schemas.microsoft.com/office/drawing/2010/main" val="0"/>
                </a:ext>
              </a:extLst>
            </a:blip>
            <a:stretch>
              <a:fillRect/>
            </a:stretch>
          </p:blipFill>
          <p:spPr>
            <a:xfrm>
              <a:off x="1422626" y="3273199"/>
              <a:ext cx="4752975" cy="333375"/>
            </a:xfrm>
            <a:prstGeom prst="rect">
              <a:avLst/>
            </a:prstGeom>
          </p:spPr>
        </p:pic>
        <p:sp>
          <p:nvSpPr>
            <p:cNvPr id="10" name="矩形 9">
              <a:extLst>
                <a:ext uri="{FF2B5EF4-FFF2-40B4-BE49-F238E27FC236}">
                  <a16:creationId xmlns:a16="http://schemas.microsoft.com/office/drawing/2014/main" id="{2D45A009-DBBF-4EBB-A531-61593E18EF8E}"/>
                </a:ext>
              </a:extLst>
            </p:cNvPr>
            <p:cNvSpPr/>
            <p:nvPr/>
          </p:nvSpPr>
          <p:spPr>
            <a:xfrm>
              <a:off x="4795746" y="3273199"/>
              <a:ext cx="371475"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TW" altLang="en-US" sz="1050"/>
            </a:p>
          </p:txBody>
        </p:sp>
      </p:grpSp>
      <p:pic>
        <p:nvPicPr>
          <p:cNvPr id="13" name="圖片 12">
            <a:extLst>
              <a:ext uri="{FF2B5EF4-FFF2-40B4-BE49-F238E27FC236}">
                <a16:creationId xmlns:a16="http://schemas.microsoft.com/office/drawing/2014/main" id="{3A7474B0-5CD2-4DBD-BFDD-AA766E7BB286}"/>
              </a:ext>
            </a:extLst>
          </p:cNvPr>
          <p:cNvPicPr>
            <a:picLocks noChangeAspect="1"/>
          </p:cNvPicPr>
          <p:nvPr/>
        </p:nvPicPr>
        <p:blipFill rotWithShape="1">
          <a:blip r:embed="rId4"/>
          <a:srcRect l="30977" t="56387" r="16954" b="23412"/>
          <a:stretch/>
        </p:blipFill>
        <p:spPr>
          <a:xfrm>
            <a:off x="1022639" y="4706200"/>
            <a:ext cx="7080415" cy="1370404"/>
          </a:xfrm>
          <a:prstGeom prst="rect">
            <a:avLst/>
          </a:prstGeom>
        </p:spPr>
      </p:pic>
      <p:cxnSp>
        <p:nvCxnSpPr>
          <p:cNvPr id="14" name="直線單箭頭接點 13">
            <a:extLst>
              <a:ext uri="{FF2B5EF4-FFF2-40B4-BE49-F238E27FC236}">
                <a16:creationId xmlns:a16="http://schemas.microsoft.com/office/drawing/2014/main" id="{87FA722A-9E2B-471E-9E67-0D6DA368B2ED}"/>
              </a:ext>
            </a:extLst>
          </p:cNvPr>
          <p:cNvCxnSpPr>
            <a:cxnSpLocks/>
          </p:cNvCxnSpPr>
          <p:nvPr/>
        </p:nvCxnSpPr>
        <p:spPr>
          <a:xfrm>
            <a:off x="1365243" y="6005055"/>
            <a:ext cx="6548473" cy="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107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D26A5-44B6-3E12-6821-33F9AD56DFB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86AF056-2479-F48F-3C01-6F9FA00B21BF}"/>
              </a:ext>
            </a:extLst>
          </p:cNvPr>
          <p:cNvSpPr>
            <a:spLocks noGrp="1"/>
          </p:cNvSpPr>
          <p:nvPr>
            <p:ph type="title"/>
          </p:nvPr>
        </p:nvSpPr>
        <p:spPr>
          <a:xfrm>
            <a:off x="628650" y="434918"/>
            <a:ext cx="7886700" cy="994172"/>
          </a:xfrm>
        </p:spPr>
        <p:txBody>
          <a:bodyPr/>
          <a:lstStyle/>
          <a:p>
            <a:r>
              <a:rPr lang="en-US" altLang="zh-TW" dirty="0"/>
              <a:t>Example Code Reproduce</a:t>
            </a:r>
            <a:r>
              <a:rPr lang="zh-TW" altLang="en-US" dirty="0"/>
              <a:t> </a:t>
            </a:r>
            <a:r>
              <a:rPr lang="en-US" altLang="zh-TW" dirty="0"/>
              <a:t>– Qsys tool</a:t>
            </a:r>
            <a:endParaRPr lang="zh-TW" altLang="en-US" dirty="0"/>
          </a:p>
        </p:txBody>
      </p:sp>
      <p:sp>
        <p:nvSpPr>
          <p:cNvPr id="4" name="內容版面配置區 2">
            <a:extLst>
              <a:ext uri="{FF2B5EF4-FFF2-40B4-BE49-F238E27FC236}">
                <a16:creationId xmlns:a16="http://schemas.microsoft.com/office/drawing/2014/main" id="{C92DCB86-8B9C-C221-01E6-03A8EAF553D2}"/>
              </a:ext>
            </a:extLst>
          </p:cNvPr>
          <p:cNvSpPr>
            <a:spLocks noGrp="1"/>
          </p:cNvSpPr>
          <p:nvPr>
            <p:ph idx="1"/>
          </p:nvPr>
        </p:nvSpPr>
        <p:spPr>
          <a:xfrm>
            <a:off x="686839" y="1429090"/>
            <a:ext cx="7886700" cy="3431381"/>
          </a:xfrm>
        </p:spPr>
        <p:txBody>
          <a:bodyPr>
            <a:normAutofit/>
          </a:bodyPr>
          <a:lstStyle/>
          <a:p>
            <a:pPr marL="0" indent="0">
              <a:buNone/>
            </a:pPr>
            <a:br>
              <a:rPr lang="en-US" altLang="zh-TW" dirty="0"/>
            </a:br>
            <a:endParaRPr lang="en-US" altLang="zh-TW" dirty="0"/>
          </a:p>
          <a:p>
            <a:pPr lvl="1"/>
            <a:endParaRPr lang="en-US" altLang="zh-TW" dirty="0"/>
          </a:p>
          <a:p>
            <a:pPr lvl="1"/>
            <a:endParaRPr lang="en-US" altLang="zh-TW" dirty="0"/>
          </a:p>
        </p:txBody>
      </p:sp>
      <p:sp>
        <p:nvSpPr>
          <p:cNvPr id="3" name="投影片編號版面配置區 2">
            <a:extLst>
              <a:ext uri="{FF2B5EF4-FFF2-40B4-BE49-F238E27FC236}">
                <a16:creationId xmlns:a16="http://schemas.microsoft.com/office/drawing/2014/main" id="{84AFA9DB-9661-5657-5800-ED26F502B0B2}"/>
              </a:ext>
            </a:extLst>
          </p:cNvPr>
          <p:cNvSpPr>
            <a:spLocks noGrp="1"/>
          </p:cNvSpPr>
          <p:nvPr>
            <p:ph type="sldNum" sz="quarter" idx="12"/>
          </p:nvPr>
        </p:nvSpPr>
        <p:spPr/>
        <p:txBody>
          <a:bodyPr/>
          <a:lstStyle/>
          <a:p>
            <a:fld id="{AE4B70F8-4499-4EB5-A47F-9F74713612AE}" type="slidenum">
              <a:rPr lang="zh-TW" altLang="en-US" smtClean="0"/>
              <a:t>66</a:t>
            </a:fld>
            <a:endParaRPr lang="zh-TW" altLang="en-US" dirty="0"/>
          </a:p>
        </p:txBody>
      </p:sp>
      <p:pic>
        <p:nvPicPr>
          <p:cNvPr id="6" name="圖片 5" descr="一張含有 文字, 螢幕擷取畫面, 陳列, 數字 的圖片&#10;&#10;AI 產生的內容可能不正確。">
            <a:extLst>
              <a:ext uri="{FF2B5EF4-FFF2-40B4-BE49-F238E27FC236}">
                <a16:creationId xmlns:a16="http://schemas.microsoft.com/office/drawing/2014/main" id="{F3A150DB-C1A9-F52E-3C7D-90229D79C404}"/>
              </a:ext>
            </a:extLst>
          </p:cNvPr>
          <p:cNvPicPr>
            <a:picLocks noChangeAspect="1"/>
          </p:cNvPicPr>
          <p:nvPr/>
        </p:nvPicPr>
        <p:blipFill>
          <a:blip r:embed="rId3"/>
          <a:stretch>
            <a:fillRect/>
          </a:stretch>
        </p:blipFill>
        <p:spPr>
          <a:xfrm>
            <a:off x="686839" y="1288455"/>
            <a:ext cx="7200442" cy="5423368"/>
          </a:xfrm>
          <a:prstGeom prst="rect">
            <a:avLst/>
          </a:prstGeom>
        </p:spPr>
      </p:pic>
      <p:sp>
        <p:nvSpPr>
          <p:cNvPr id="7" name="矩形 6">
            <a:extLst>
              <a:ext uri="{FF2B5EF4-FFF2-40B4-BE49-F238E27FC236}">
                <a16:creationId xmlns:a16="http://schemas.microsoft.com/office/drawing/2014/main" id="{F12CB031-7FC9-AFF2-22C3-71075D3B83BD}"/>
              </a:ext>
            </a:extLst>
          </p:cNvPr>
          <p:cNvSpPr/>
          <p:nvPr/>
        </p:nvSpPr>
        <p:spPr>
          <a:xfrm>
            <a:off x="6695768" y="6479458"/>
            <a:ext cx="786580" cy="23236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52929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1B414-D103-7CBB-92F1-7A7B601DC7F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21F5577-A12C-F3FA-1A17-3928E2B4E038}"/>
              </a:ext>
            </a:extLst>
          </p:cNvPr>
          <p:cNvSpPr>
            <a:spLocks noGrp="1"/>
          </p:cNvSpPr>
          <p:nvPr>
            <p:ph type="title"/>
          </p:nvPr>
        </p:nvSpPr>
        <p:spPr>
          <a:xfrm>
            <a:off x="628650" y="434918"/>
            <a:ext cx="7886700" cy="994172"/>
          </a:xfrm>
        </p:spPr>
        <p:txBody>
          <a:bodyPr/>
          <a:lstStyle/>
          <a:p>
            <a:r>
              <a:rPr lang="en-US" altLang="zh-TW" dirty="0"/>
              <a:t>Example Code Reproduce</a:t>
            </a:r>
            <a:r>
              <a:rPr lang="zh-TW" altLang="en-US" dirty="0"/>
              <a:t> </a:t>
            </a:r>
            <a:r>
              <a:rPr lang="en-US" altLang="zh-TW" dirty="0"/>
              <a:t>– You might occur</a:t>
            </a:r>
            <a:endParaRPr lang="zh-TW" altLang="en-US" dirty="0"/>
          </a:p>
        </p:txBody>
      </p:sp>
      <p:sp>
        <p:nvSpPr>
          <p:cNvPr id="3" name="投影片編號版面配置區 2">
            <a:extLst>
              <a:ext uri="{FF2B5EF4-FFF2-40B4-BE49-F238E27FC236}">
                <a16:creationId xmlns:a16="http://schemas.microsoft.com/office/drawing/2014/main" id="{185D7B32-2A39-DE95-9EEC-1DC75F48920C}"/>
              </a:ext>
            </a:extLst>
          </p:cNvPr>
          <p:cNvSpPr>
            <a:spLocks noGrp="1"/>
          </p:cNvSpPr>
          <p:nvPr>
            <p:ph type="sldNum" sz="quarter" idx="12"/>
          </p:nvPr>
        </p:nvSpPr>
        <p:spPr/>
        <p:txBody>
          <a:bodyPr/>
          <a:lstStyle/>
          <a:p>
            <a:fld id="{AE4B70F8-4499-4EB5-A47F-9F74713612AE}" type="slidenum">
              <a:rPr lang="zh-TW" altLang="en-US" smtClean="0"/>
              <a:t>67</a:t>
            </a:fld>
            <a:endParaRPr lang="zh-TW" altLang="en-US" dirty="0"/>
          </a:p>
        </p:txBody>
      </p:sp>
      <p:sp>
        <p:nvSpPr>
          <p:cNvPr id="7" name="矩形 6">
            <a:extLst>
              <a:ext uri="{FF2B5EF4-FFF2-40B4-BE49-F238E27FC236}">
                <a16:creationId xmlns:a16="http://schemas.microsoft.com/office/drawing/2014/main" id="{38D5AF50-FE5C-602A-ED63-0C8B592B4E70}"/>
              </a:ext>
            </a:extLst>
          </p:cNvPr>
          <p:cNvSpPr/>
          <p:nvPr/>
        </p:nvSpPr>
        <p:spPr>
          <a:xfrm>
            <a:off x="6695768" y="6479458"/>
            <a:ext cx="786580" cy="23236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b="1">
              <a:ln w="22225">
                <a:solidFill>
                  <a:schemeClr val="accent2"/>
                </a:solidFill>
                <a:prstDash val="solid"/>
              </a:ln>
              <a:solidFill>
                <a:schemeClr val="accent2">
                  <a:lumMod val="40000"/>
                  <a:lumOff val="60000"/>
                </a:schemeClr>
              </a:solidFill>
            </a:endParaRPr>
          </a:p>
        </p:txBody>
      </p:sp>
      <p:sp>
        <p:nvSpPr>
          <p:cNvPr id="10" name="文字版面配置區 9">
            <a:extLst>
              <a:ext uri="{FF2B5EF4-FFF2-40B4-BE49-F238E27FC236}">
                <a16:creationId xmlns:a16="http://schemas.microsoft.com/office/drawing/2014/main" id="{E7D14A26-7805-AEFC-295F-93BFDEB1A44F}"/>
              </a:ext>
            </a:extLst>
          </p:cNvPr>
          <p:cNvSpPr>
            <a:spLocks noGrp="1"/>
          </p:cNvSpPr>
          <p:nvPr>
            <p:ph type="body" idx="1"/>
          </p:nvPr>
        </p:nvSpPr>
        <p:spPr/>
        <p:txBody>
          <a:bodyPr/>
          <a:lstStyle/>
          <a:p>
            <a:r>
              <a:rPr lang="en-US" altLang="zh-TW" dirty="0"/>
              <a:t>Error (209015): Can't configure device. Expected JTAG ID code 0x02E660DD for device 1, but found JTAG ID code 0x029030DD. Make sure the location of the target device on the circuit board matches the device's location in the device chain in the Chain Description File (.</a:t>
            </a:r>
            <a:r>
              <a:rPr lang="en-US" altLang="zh-TW" dirty="0" err="1"/>
              <a:t>cdf</a:t>
            </a:r>
            <a:r>
              <a:rPr lang="en-US" altLang="zh-TW" dirty="0"/>
              <a:t>).</a:t>
            </a:r>
          </a:p>
          <a:p>
            <a:endParaRPr lang="zh-TW" altLang="en-US" dirty="0"/>
          </a:p>
        </p:txBody>
      </p:sp>
      <p:pic>
        <p:nvPicPr>
          <p:cNvPr id="12" name="圖片 11">
            <a:extLst>
              <a:ext uri="{FF2B5EF4-FFF2-40B4-BE49-F238E27FC236}">
                <a16:creationId xmlns:a16="http://schemas.microsoft.com/office/drawing/2014/main" id="{26376E64-3F5B-B318-072B-0BC64EF48FA9}"/>
              </a:ext>
            </a:extLst>
          </p:cNvPr>
          <p:cNvPicPr>
            <a:picLocks noChangeAspect="1"/>
          </p:cNvPicPr>
          <p:nvPr/>
        </p:nvPicPr>
        <p:blipFill>
          <a:blip r:embed="rId3"/>
          <a:stretch>
            <a:fillRect/>
          </a:stretch>
        </p:blipFill>
        <p:spPr>
          <a:xfrm>
            <a:off x="32951" y="2658122"/>
            <a:ext cx="9144000" cy="881881"/>
          </a:xfrm>
          <a:prstGeom prst="rect">
            <a:avLst/>
          </a:prstGeom>
        </p:spPr>
      </p:pic>
    </p:spTree>
    <p:extLst>
      <p:ext uri="{BB962C8B-B14F-4D97-AF65-F5344CB8AC3E}">
        <p14:creationId xmlns:p14="http://schemas.microsoft.com/office/powerpoint/2010/main" val="2759894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FAEA67-25E8-DE09-0E8A-DE78CBFA45EF}"/>
              </a:ext>
            </a:extLst>
          </p:cNvPr>
          <p:cNvSpPr>
            <a:spLocks noGrp="1"/>
          </p:cNvSpPr>
          <p:nvPr>
            <p:ph type="title"/>
          </p:nvPr>
        </p:nvSpPr>
        <p:spPr/>
        <p:txBody>
          <a:bodyPr/>
          <a:lstStyle/>
          <a:p>
            <a:r>
              <a:rPr lang="en-US" altLang="zh-TW" dirty="0"/>
              <a:t>Example Code Reproduce</a:t>
            </a:r>
            <a:r>
              <a:rPr lang="zh-TW" altLang="en-US" dirty="0"/>
              <a:t> </a:t>
            </a:r>
            <a:r>
              <a:rPr lang="en-US" altLang="zh-TW" dirty="0"/>
              <a:t>– TODO</a:t>
            </a:r>
            <a:endParaRPr lang="zh-TW" altLang="en-US" dirty="0"/>
          </a:p>
        </p:txBody>
      </p:sp>
      <p:sp>
        <p:nvSpPr>
          <p:cNvPr id="3" name="投影片編號版面配置區 2">
            <a:extLst>
              <a:ext uri="{FF2B5EF4-FFF2-40B4-BE49-F238E27FC236}">
                <a16:creationId xmlns:a16="http://schemas.microsoft.com/office/drawing/2014/main" id="{F7115673-7D87-0691-9E41-77443071D1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
        <p:nvSpPr>
          <p:cNvPr id="4" name="Google Shape;446;p30">
            <a:extLst>
              <a:ext uri="{FF2B5EF4-FFF2-40B4-BE49-F238E27FC236}">
                <a16:creationId xmlns:a16="http://schemas.microsoft.com/office/drawing/2014/main" id="{4FC0E626-E91D-FE07-51BB-9EEF33140F31}"/>
              </a:ext>
            </a:extLst>
          </p:cNvPr>
          <p:cNvSpPr txBox="1">
            <a:spLocks/>
          </p:cNvSpPr>
          <p:nvPr/>
        </p:nvSpPr>
        <p:spPr>
          <a:xfrm>
            <a:off x="-255639" y="1027907"/>
            <a:ext cx="8283197" cy="212824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r>
              <a:rPr lang="en-US" sz="1800" dirty="0">
                <a:latin typeface="Times New Roman"/>
                <a:ea typeface="Times New Roman"/>
                <a:cs typeface="Times New Roman"/>
                <a:sym typeface="Times New Roman"/>
              </a:rPr>
              <a:t> </a:t>
            </a:r>
            <a:endParaRPr lang="en-US" sz="1800" dirty="0"/>
          </a:p>
          <a:p>
            <a:pPr marL="1143000" lvl="2" indent="-228600">
              <a:lnSpc>
                <a:spcPct val="90000"/>
              </a:lnSpc>
              <a:spcBef>
                <a:spcPts val="500"/>
              </a:spcBef>
              <a:buClr>
                <a:srgbClr val="FF0000"/>
              </a:buClr>
              <a:buSzPts val="1600"/>
              <a:buFont typeface="Arial"/>
              <a:buChar char="˗"/>
            </a:pPr>
            <a:r>
              <a:rPr lang="en-US" sz="1800" dirty="0">
                <a:solidFill>
                  <a:srgbClr val="FF0000"/>
                </a:solidFill>
                <a:latin typeface="Times New Roman"/>
                <a:ea typeface="Times New Roman"/>
                <a:cs typeface="Times New Roman"/>
                <a:sym typeface="Times New Roman"/>
              </a:rPr>
              <a:t>cd &lt;your path&gt;/riffa_2.2.2/source/</a:t>
            </a:r>
            <a:r>
              <a:rPr lang="en-US" sz="1800" dirty="0" err="1">
                <a:solidFill>
                  <a:srgbClr val="FF0000"/>
                </a:solidFill>
                <a:latin typeface="Times New Roman"/>
                <a:ea typeface="Times New Roman"/>
                <a:cs typeface="Times New Roman"/>
                <a:sym typeface="Times New Roman"/>
              </a:rPr>
              <a:t>c_c</a:t>
            </a:r>
            <a:r>
              <a:rPr lang="en-US" sz="1800" dirty="0">
                <a:solidFill>
                  <a:srgbClr val="FF0000"/>
                </a:solidFill>
                <a:latin typeface="Times New Roman"/>
                <a:ea typeface="Times New Roman"/>
                <a:cs typeface="Times New Roman"/>
                <a:sym typeface="Times New Roman"/>
              </a:rPr>
              <a:t>++/</a:t>
            </a:r>
            <a:r>
              <a:rPr lang="en-US" sz="1800" dirty="0" err="1">
                <a:solidFill>
                  <a:srgbClr val="FF0000"/>
                </a:solidFill>
                <a:latin typeface="Times New Roman"/>
                <a:ea typeface="Times New Roman"/>
                <a:cs typeface="Times New Roman"/>
                <a:sym typeface="Times New Roman"/>
              </a:rPr>
              <a:t>linux</a:t>
            </a:r>
            <a:r>
              <a:rPr lang="en-US" sz="1800" dirty="0">
                <a:solidFill>
                  <a:srgbClr val="FF0000"/>
                </a:solidFill>
                <a:latin typeface="Times New Roman"/>
                <a:ea typeface="Times New Roman"/>
                <a:cs typeface="Times New Roman"/>
                <a:sym typeface="Times New Roman"/>
              </a:rPr>
              <a:t>/x64/</a:t>
            </a:r>
            <a:r>
              <a:rPr lang="en-US" sz="1800" dirty="0" err="1">
                <a:solidFill>
                  <a:srgbClr val="FF0000"/>
                </a:solidFill>
                <a:latin typeface="Times New Roman"/>
                <a:ea typeface="Times New Roman"/>
                <a:cs typeface="Times New Roman"/>
                <a:sym typeface="Times New Roman"/>
              </a:rPr>
              <a:t>sample_app</a:t>
            </a:r>
            <a:endParaRPr lang="en-US" sz="1800" dirty="0">
              <a:solidFill>
                <a:srgbClr val="FF0000"/>
              </a:solidFill>
              <a:latin typeface="Times New Roman"/>
              <a:ea typeface="Times New Roman"/>
              <a:cs typeface="Times New Roman"/>
              <a:sym typeface="Times New Roman"/>
            </a:endParaRPr>
          </a:p>
          <a:p>
            <a:pPr marL="1143000" lvl="2" indent="-228600">
              <a:lnSpc>
                <a:spcPct val="90000"/>
              </a:lnSpc>
              <a:spcBef>
                <a:spcPts val="500"/>
              </a:spcBef>
              <a:buClr>
                <a:srgbClr val="FF0000"/>
              </a:buClr>
              <a:buSzPts val="1600"/>
              <a:buFont typeface="Arial"/>
              <a:buChar char="˗"/>
            </a:pPr>
            <a:r>
              <a:rPr lang="en-US" sz="1800" dirty="0">
                <a:solidFill>
                  <a:srgbClr val="FF0000"/>
                </a:solidFill>
                <a:latin typeface="Times New Roman"/>
                <a:ea typeface="Times New Roman"/>
                <a:cs typeface="Times New Roman"/>
                <a:sym typeface="Times New Roman"/>
              </a:rPr>
              <a:t>make</a:t>
            </a:r>
            <a:endParaRPr lang="en-US" sz="1800" dirty="0"/>
          </a:p>
          <a:p>
            <a:pPr marL="1143000" lvl="2" indent="-228600">
              <a:lnSpc>
                <a:spcPct val="90000"/>
              </a:lnSpc>
              <a:spcBef>
                <a:spcPts val="500"/>
              </a:spcBef>
              <a:buClr>
                <a:srgbClr val="FF0000"/>
              </a:buClr>
              <a:buSzPts val="1600"/>
              <a:buFont typeface="Arial"/>
              <a:buChar char="˗"/>
            </a:pPr>
            <a:r>
              <a:rPr lang="en-US" sz="1800" dirty="0">
                <a:solidFill>
                  <a:srgbClr val="FF0000"/>
                </a:solidFill>
                <a:latin typeface="Times New Roman"/>
                <a:ea typeface="Times New Roman"/>
                <a:cs typeface="Times New Roman"/>
                <a:sym typeface="Times New Roman"/>
              </a:rPr>
              <a:t>./</a:t>
            </a:r>
            <a:r>
              <a:rPr lang="en-US" sz="1800" dirty="0" err="1">
                <a:solidFill>
                  <a:srgbClr val="FF0000"/>
                </a:solidFill>
                <a:latin typeface="Times New Roman"/>
                <a:ea typeface="Times New Roman"/>
                <a:cs typeface="Times New Roman"/>
                <a:sym typeface="Times New Roman"/>
              </a:rPr>
              <a:t>testutil</a:t>
            </a:r>
            <a:r>
              <a:rPr lang="en-US" sz="1800" dirty="0">
                <a:solidFill>
                  <a:srgbClr val="FF0000"/>
                </a:solidFill>
                <a:latin typeface="Times New Roman"/>
                <a:ea typeface="Times New Roman"/>
                <a:cs typeface="Times New Roman"/>
                <a:sym typeface="Times New Roman"/>
              </a:rPr>
              <a:t> 0 		//List FPGA info</a:t>
            </a:r>
            <a:endParaRPr lang="en-US" sz="1800" dirty="0"/>
          </a:p>
          <a:p>
            <a:pPr marL="1143000" lvl="2" indent="-228600">
              <a:lnSpc>
                <a:spcPct val="90000"/>
              </a:lnSpc>
              <a:spcBef>
                <a:spcPts val="500"/>
              </a:spcBef>
              <a:buClr>
                <a:srgbClr val="FF0000"/>
              </a:buClr>
              <a:buSzPts val="1600"/>
              <a:buFont typeface="Arial"/>
              <a:buChar char="˗"/>
            </a:pPr>
            <a:r>
              <a:rPr lang="en-US" sz="1800" dirty="0">
                <a:solidFill>
                  <a:srgbClr val="FF0000"/>
                </a:solidFill>
                <a:latin typeface="Times New Roman"/>
                <a:ea typeface="Times New Roman"/>
                <a:cs typeface="Times New Roman"/>
                <a:sym typeface="Times New Roman"/>
              </a:rPr>
              <a:t>./</a:t>
            </a:r>
            <a:r>
              <a:rPr lang="en-US" sz="1800" dirty="0" err="1">
                <a:solidFill>
                  <a:srgbClr val="FF0000"/>
                </a:solidFill>
                <a:latin typeface="Times New Roman"/>
                <a:ea typeface="Times New Roman"/>
                <a:cs typeface="Times New Roman"/>
                <a:sym typeface="Times New Roman"/>
              </a:rPr>
              <a:t>testutil</a:t>
            </a:r>
            <a:r>
              <a:rPr lang="en-US" sz="1800" dirty="0">
                <a:solidFill>
                  <a:srgbClr val="FF0000"/>
                </a:solidFill>
                <a:latin typeface="Times New Roman"/>
                <a:ea typeface="Times New Roman"/>
                <a:cs typeface="Times New Roman"/>
                <a:sym typeface="Times New Roman"/>
              </a:rPr>
              <a:t> 1 0		//Reset FPGA 0</a:t>
            </a:r>
            <a:endParaRPr lang="en-US" sz="1800" dirty="0"/>
          </a:p>
          <a:p>
            <a:pPr marL="1143000" lvl="2" indent="-228600">
              <a:lnSpc>
                <a:spcPct val="90000"/>
              </a:lnSpc>
              <a:spcBef>
                <a:spcPts val="500"/>
              </a:spcBef>
              <a:buClr>
                <a:srgbClr val="FF0000"/>
              </a:buClr>
              <a:buSzPts val="1600"/>
              <a:buFont typeface="Arial"/>
              <a:buChar char="˗"/>
            </a:pPr>
            <a:r>
              <a:rPr lang="en-US" sz="1800" dirty="0">
                <a:solidFill>
                  <a:srgbClr val="FF0000"/>
                </a:solidFill>
                <a:latin typeface="Times New Roman"/>
                <a:ea typeface="Times New Roman"/>
                <a:cs typeface="Times New Roman"/>
                <a:sym typeface="Times New Roman"/>
              </a:rPr>
              <a:t>./</a:t>
            </a:r>
            <a:r>
              <a:rPr lang="en-US" sz="1800" dirty="0" err="1">
                <a:solidFill>
                  <a:srgbClr val="FF0000"/>
                </a:solidFill>
                <a:latin typeface="Times New Roman"/>
                <a:ea typeface="Times New Roman"/>
                <a:cs typeface="Times New Roman"/>
                <a:sym typeface="Times New Roman"/>
              </a:rPr>
              <a:t>testutil</a:t>
            </a:r>
            <a:r>
              <a:rPr lang="en-US" sz="1800" dirty="0">
                <a:solidFill>
                  <a:srgbClr val="FF0000"/>
                </a:solidFill>
                <a:latin typeface="Times New Roman"/>
                <a:ea typeface="Times New Roman"/>
                <a:cs typeface="Times New Roman"/>
                <a:sym typeface="Times New Roman"/>
              </a:rPr>
              <a:t> 2 65536		//</a:t>
            </a:r>
            <a:r>
              <a:rPr lang="en-US" sz="1800" dirty="0" err="1">
                <a:solidFill>
                  <a:srgbClr val="FF0000"/>
                </a:solidFill>
                <a:latin typeface="Times New Roman"/>
                <a:ea typeface="Times New Roman"/>
                <a:cs typeface="Times New Roman"/>
                <a:sym typeface="Times New Roman"/>
              </a:rPr>
              <a:t>numofdata</a:t>
            </a:r>
            <a:endParaRPr lang="en-US" altLang="zh-TW" sz="1800" b="1" dirty="0">
              <a:solidFill>
                <a:srgbClr val="FF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91280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6E051-2786-488E-BC60-A3BBE8916E6D}"/>
              </a:ext>
            </a:extLst>
          </p:cNvPr>
          <p:cNvSpPr>
            <a:spLocks noGrp="1"/>
          </p:cNvSpPr>
          <p:nvPr>
            <p:ph type="title"/>
          </p:nvPr>
        </p:nvSpPr>
        <p:spPr/>
        <p:txBody>
          <a:bodyPr/>
          <a:lstStyle/>
          <a:p>
            <a:r>
              <a:rPr lang="en-US" altLang="zh-TW" dirty="0"/>
              <a:t>DRAM tutorial</a:t>
            </a:r>
            <a:endParaRPr lang="zh-TW" altLang="en-US" dirty="0"/>
          </a:p>
        </p:txBody>
      </p:sp>
      <p:sp>
        <p:nvSpPr>
          <p:cNvPr id="3" name="投影片編號版面配置區 2">
            <a:extLst>
              <a:ext uri="{FF2B5EF4-FFF2-40B4-BE49-F238E27FC236}">
                <a16:creationId xmlns:a16="http://schemas.microsoft.com/office/drawing/2014/main" id="{300BB0C0-F982-4D5B-9D53-84C957F8B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
        <p:nvSpPr>
          <p:cNvPr id="4" name="內容版面配置區 2">
            <a:extLst>
              <a:ext uri="{FF2B5EF4-FFF2-40B4-BE49-F238E27FC236}">
                <a16:creationId xmlns:a16="http://schemas.microsoft.com/office/drawing/2014/main" id="{4CB9BFA9-D1F8-43AB-8772-A676F13ADAD1}"/>
              </a:ext>
            </a:extLst>
          </p:cNvPr>
          <p:cNvSpPr>
            <a:spLocks noGrp="1"/>
          </p:cNvSpPr>
          <p:nvPr/>
        </p:nvSpPr>
        <p:spPr>
          <a:xfrm>
            <a:off x="628650" y="1590301"/>
            <a:ext cx="7742266" cy="4575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chemeClr val="bg1">
                    <a:lumMod val="95000"/>
                  </a:schemeClr>
                </a:solidFill>
              </a:rPr>
              <a:t>External Memory Interface IP</a:t>
            </a:r>
          </a:p>
          <a:p>
            <a:r>
              <a:rPr lang="en-US" altLang="zh-TW" sz="2400" dirty="0">
                <a:solidFill>
                  <a:schemeClr val="bg1">
                    <a:lumMod val="95000"/>
                  </a:schemeClr>
                </a:solidFill>
              </a:rPr>
              <a:t>Avalon Memory-Mapped Protocol</a:t>
            </a:r>
          </a:p>
          <a:p>
            <a:r>
              <a:rPr lang="en-US" altLang="zh-TW" sz="2400" dirty="0">
                <a:solidFill>
                  <a:schemeClr val="bg1">
                    <a:lumMod val="95000"/>
                  </a:schemeClr>
                </a:solidFill>
              </a:rPr>
              <a:t>Example Code</a:t>
            </a:r>
          </a:p>
          <a:p>
            <a:r>
              <a:rPr lang="en-US" altLang="zh-TW" sz="2400" dirty="0"/>
              <a:t>Quartus Project Settings</a:t>
            </a:r>
          </a:p>
          <a:p>
            <a:r>
              <a:rPr lang="en-US" altLang="zh-TW" sz="2400" dirty="0">
                <a:solidFill>
                  <a:schemeClr val="bg1">
                    <a:lumMod val="95000"/>
                  </a:schemeClr>
                </a:solidFill>
              </a:rPr>
              <a:t>RTL Simulation with Qsys IP</a:t>
            </a:r>
          </a:p>
          <a:p>
            <a:r>
              <a:rPr lang="en-US" altLang="zh-TW" sz="2400" dirty="0">
                <a:solidFill>
                  <a:schemeClr val="bg1">
                    <a:lumMod val="95000"/>
                  </a:schemeClr>
                </a:solidFill>
              </a:rPr>
              <a:t>Extension</a:t>
            </a:r>
          </a:p>
        </p:txBody>
      </p:sp>
    </p:spTree>
    <p:extLst>
      <p:ext uri="{BB962C8B-B14F-4D97-AF65-F5344CB8AC3E}">
        <p14:creationId xmlns:p14="http://schemas.microsoft.com/office/powerpoint/2010/main" val="3573172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notion</a:t>
            </a:r>
            <a:endParaRPr/>
          </a:p>
        </p:txBody>
      </p:sp>
      <p:sp>
        <p:nvSpPr>
          <p:cNvPr id="131" name="Google Shape;131;p6"/>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u="sng" dirty="0">
                <a:solidFill>
                  <a:schemeClr val="hlink"/>
                </a:solidFill>
                <a:hlinkClick r:id="rId3"/>
              </a:rPr>
              <a:t>https://bl430fpga.notion.site/bl430fpga/BL430-FPGA-bc15283eff644dbb99361cf0e3277a40</a:t>
            </a:r>
            <a:endParaRPr dirty="0"/>
          </a:p>
          <a:p>
            <a:pPr marL="228600" lvl="0" indent="-101600" algn="l" rtl="0">
              <a:lnSpc>
                <a:spcPct val="90000"/>
              </a:lnSpc>
              <a:spcBef>
                <a:spcPts val="1000"/>
              </a:spcBef>
              <a:spcAft>
                <a:spcPts val="0"/>
              </a:spcAft>
              <a:buClr>
                <a:schemeClr val="dk1"/>
              </a:buClr>
              <a:buSzPts val="2000"/>
              <a:buNone/>
            </a:pPr>
            <a:endParaRPr dirty="0"/>
          </a:p>
        </p:txBody>
      </p:sp>
      <p:sp>
        <p:nvSpPr>
          <p:cNvPr id="132" name="Google Shape;132;p6"/>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888888"/>
              </a:buClr>
              <a:buSzPts val="1200"/>
              <a:buFont typeface="Calibri"/>
              <a:buNone/>
            </a:pPr>
            <a:r>
              <a:rPr lang="en-US"/>
              <a:t>2021/07/30</a:t>
            </a:r>
            <a:endParaRPr/>
          </a:p>
        </p:txBody>
      </p:sp>
      <p:sp>
        <p:nvSpPr>
          <p:cNvPr id="133" name="Google Shape;133;p6"/>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7</a:t>
            </a:fld>
            <a:endParaRPr/>
          </a:p>
        </p:txBody>
      </p:sp>
      <p:pic>
        <p:nvPicPr>
          <p:cNvPr id="134" name="Google Shape;134;p6"/>
          <p:cNvPicPr preferRelativeResize="0"/>
          <p:nvPr/>
        </p:nvPicPr>
        <p:blipFill rotWithShape="1">
          <a:blip r:embed="rId4">
            <a:alphaModFix/>
          </a:blip>
          <a:srcRect/>
          <a:stretch/>
        </p:blipFill>
        <p:spPr>
          <a:xfrm>
            <a:off x="880547" y="2281159"/>
            <a:ext cx="7382905" cy="332468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543449"/>
            <a:ext cx="7886700" cy="994172"/>
          </a:xfrm>
        </p:spPr>
        <p:txBody>
          <a:bodyPr/>
          <a:lstStyle/>
          <a:p>
            <a:r>
              <a:rPr lang="en-US" altLang="zh-TW" dirty="0"/>
              <a:t>Quartus Project Settings</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537621"/>
            <a:ext cx="7886700" cy="3431381"/>
          </a:xfrm>
        </p:spPr>
        <p:txBody>
          <a:bodyPr>
            <a:normAutofit/>
          </a:bodyPr>
          <a:lstStyle/>
          <a:p>
            <a:r>
              <a:rPr lang="en-US" altLang="zh-TW" dirty="0"/>
              <a:t>Check the user manual and example projects in the CD-ROM for more information</a:t>
            </a:r>
          </a:p>
          <a:p>
            <a:pPr lvl="1"/>
            <a:r>
              <a:rPr lang="en-US" altLang="zh-TW" dirty="0"/>
              <a:t>DE5: </a:t>
            </a:r>
            <a:r>
              <a:rPr lang="en-US" altLang="zh-TW" sz="1050" dirty="0">
                <a:hlinkClick r:id="rId3"/>
              </a:rPr>
              <a:t>https://www.terasic.com.tw/cgi-bin/page/archive.pl?Language=Taiwan&amp;CategoryNo=159&amp;No=726&amp;PartNo=4</a:t>
            </a:r>
            <a:endParaRPr lang="en-US" altLang="zh-TW" sz="1050" dirty="0"/>
          </a:p>
          <a:p>
            <a:pPr lvl="1"/>
            <a:r>
              <a:rPr lang="en-US" altLang="zh-TW" dirty="0"/>
              <a:t>DE5a: </a:t>
            </a:r>
            <a:r>
              <a:rPr lang="en-US" altLang="zh-TW" sz="1050" dirty="0">
                <a:hlinkClick r:id="rId4"/>
              </a:rPr>
              <a:t>https://www.terasic.com.tw/cgi-bin/page/archive.pl?Language=Taiwan&amp;CategoryNo=2&amp;No=1138&amp;PartNo=4</a:t>
            </a:r>
            <a:endParaRPr lang="en-US" altLang="zh-TW" sz="1050" dirty="0"/>
          </a:p>
          <a:p>
            <a:pPr marL="342900" lvl="1" indent="0">
              <a:buNone/>
            </a:pPr>
            <a:endParaRPr lang="en-US" altLang="zh-TW" dirty="0"/>
          </a:p>
          <a:p>
            <a:r>
              <a:rPr lang="en-US" altLang="zh-TW" dirty="0"/>
              <a:t>Assignment Settings File</a:t>
            </a:r>
          </a:p>
          <a:p>
            <a:pPr lvl="1"/>
            <a:r>
              <a:rPr lang="en-US" altLang="zh-TW" dirty="0"/>
              <a:t>Add </a:t>
            </a:r>
            <a:r>
              <a:rPr lang="en-US" altLang="zh-TW" dirty="0">
                <a:solidFill>
                  <a:srgbClr val="FF0000"/>
                </a:solidFill>
              </a:rPr>
              <a:t>DDR4</a:t>
            </a:r>
            <a:r>
              <a:rPr lang="en-US" altLang="zh-TW" dirty="0"/>
              <a:t> and </a:t>
            </a:r>
            <a:r>
              <a:rPr lang="en-US" altLang="zh-TW" dirty="0">
                <a:solidFill>
                  <a:srgbClr val="FF0000"/>
                </a:solidFill>
              </a:rPr>
              <a:t>RZQ</a:t>
            </a:r>
            <a:r>
              <a:rPr lang="zh-TW" altLang="en-US" dirty="0"/>
              <a:t> </a:t>
            </a:r>
            <a:r>
              <a:rPr lang="en-US" altLang="zh-TW" dirty="0"/>
              <a:t>pin assignments to the </a:t>
            </a:r>
            <a:r>
              <a:rPr lang="en-US" altLang="zh-TW" dirty="0">
                <a:solidFill>
                  <a:srgbClr val="FF0000"/>
                </a:solidFill>
              </a:rPr>
              <a:t>*.</a:t>
            </a:r>
            <a:r>
              <a:rPr lang="en-US" altLang="zh-TW" dirty="0" err="1">
                <a:solidFill>
                  <a:srgbClr val="FF0000"/>
                </a:solidFill>
              </a:rPr>
              <a:t>qsf</a:t>
            </a:r>
            <a:r>
              <a:rPr lang="en-US" altLang="zh-TW" dirty="0"/>
              <a:t> file</a:t>
            </a:r>
            <a:br>
              <a:rPr lang="en-US" altLang="zh-TW" dirty="0"/>
            </a:br>
            <a:endParaRPr lang="en-US" altLang="zh-TW" dirty="0"/>
          </a:p>
          <a:p>
            <a:pPr lvl="1"/>
            <a:endParaRPr lang="en-US" altLang="zh-TW" dirty="0"/>
          </a:p>
          <a:p>
            <a:pPr lvl="1"/>
            <a:endParaRPr lang="en-US" altLang="zh-TW"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p:txBody>
          <a:bodyPr/>
          <a:lstStyle/>
          <a:p>
            <a:fld id="{AE4B70F8-4499-4EB5-A47F-9F74713612AE}" type="slidenum">
              <a:rPr lang="zh-TW" altLang="en-US" smtClean="0"/>
              <a:t>70</a:t>
            </a:fld>
            <a:endParaRPr lang="zh-TW" altLang="en-US" dirty="0"/>
          </a:p>
        </p:txBody>
      </p:sp>
      <p:pic>
        <p:nvPicPr>
          <p:cNvPr id="5" name="圖片 4">
            <a:extLst>
              <a:ext uri="{FF2B5EF4-FFF2-40B4-BE49-F238E27FC236}">
                <a16:creationId xmlns:a16="http://schemas.microsoft.com/office/drawing/2014/main" id="{52E80920-E3DA-4291-B71E-2F22DE1047B9}"/>
              </a:ext>
            </a:extLst>
          </p:cNvPr>
          <p:cNvPicPr>
            <a:picLocks noChangeAspect="1"/>
          </p:cNvPicPr>
          <p:nvPr/>
        </p:nvPicPr>
        <p:blipFill>
          <a:blip r:embed="rId5"/>
          <a:stretch>
            <a:fillRect/>
          </a:stretch>
        </p:blipFill>
        <p:spPr>
          <a:xfrm>
            <a:off x="1994288" y="4314834"/>
            <a:ext cx="5155424" cy="1847051"/>
          </a:xfrm>
          <a:prstGeom prst="rect">
            <a:avLst/>
          </a:prstGeom>
        </p:spPr>
      </p:pic>
    </p:spTree>
    <p:extLst>
      <p:ext uri="{BB962C8B-B14F-4D97-AF65-F5344CB8AC3E}">
        <p14:creationId xmlns:p14="http://schemas.microsoft.com/office/powerpoint/2010/main" val="3444909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589766" y="445632"/>
            <a:ext cx="7886700" cy="994172"/>
          </a:xfrm>
        </p:spPr>
        <p:txBody>
          <a:bodyPr/>
          <a:lstStyle/>
          <a:p>
            <a:r>
              <a:rPr lang="en-US" altLang="zh-TW" dirty="0"/>
              <a:t>DDR4 Qsys IP Design</a:t>
            </a:r>
            <a:endParaRPr lang="zh-TW" altLang="en-US"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p:txBody>
          <a:bodyPr/>
          <a:lstStyle/>
          <a:p>
            <a:fld id="{AE4B70F8-4499-4EB5-A47F-9F74713612AE}" type="slidenum">
              <a:rPr lang="zh-TW" altLang="en-US" smtClean="0"/>
              <a:t>71</a:t>
            </a:fld>
            <a:endParaRPr lang="zh-TW" altLang="en-US" dirty="0"/>
          </a:p>
        </p:txBody>
      </p:sp>
      <p:sp>
        <p:nvSpPr>
          <p:cNvPr id="7" name="矩形 6">
            <a:extLst>
              <a:ext uri="{FF2B5EF4-FFF2-40B4-BE49-F238E27FC236}">
                <a16:creationId xmlns:a16="http://schemas.microsoft.com/office/drawing/2014/main" id="{61642E7A-A6EA-48B7-A77C-189B9F1F09B8}"/>
              </a:ext>
            </a:extLst>
          </p:cNvPr>
          <p:cNvSpPr/>
          <p:nvPr/>
        </p:nvSpPr>
        <p:spPr>
          <a:xfrm>
            <a:off x="2031064" y="3564142"/>
            <a:ext cx="1049111" cy="1401680"/>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chemeClr val="tx1"/>
                </a:solidFill>
              </a:rPr>
              <a:t>Arria</a:t>
            </a:r>
            <a:r>
              <a:rPr lang="zh-TW" altLang="en-US" sz="2100" dirty="0">
                <a:solidFill>
                  <a:schemeClr val="tx1"/>
                </a:solidFill>
              </a:rPr>
              <a:t> </a:t>
            </a:r>
            <a:r>
              <a:rPr lang="en-US" altLang="zh-TW" sz="2100" dirty="0">
                <a:solidFill>
                  <a:schemeClr val="tx1"/>
                </a:solidFill>
              </a:rPr>
              <a:t>10 EMIF</a:t>
            </a:r>
            <a:endParaRPr lang="zh-TW" altLang="en-US" sz="2100" dirty="0">
              <a:solidFill>
                <a:schemeClr val="tx1"/>
              </a:solidFill>
            </a:endParaRPr>
          </a:p>
        </p:txBody>
      </p:sp>
      <p:sp>
        <p:nvSpPr>
          <p:cNvPr id="8" name="箭號: 左-右雙向 7">
            <a:extLst>
              <a:ext uri="{FF2B5EF4-FFF2-40B4-BE49-F238E27FC236}">
                <a16:creationId xmlns:a16="http://schemas.microsoft.com/office/drawing/2014/main" id="{4FD94E05-15DE-4FB9-8602-3FC1527D201A}"/>
              </a:ext>
            </a:extLst>
          </p:cNvPr>
          <p:cNvSpPr/>
          <p:nvPr/>
        </p:nvSpPr>
        <p:spPr>
          <a:xfrm>
            <a:off x="589766" y="4128969"/>
            <a:ext cx="1159631" cy="36858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sp>
        <p:nvSpPr>
          <p:cNvPr id="9" name="矩形 8">
            <a:extLst>
              <a:ext uri="{FF2B5EF4-FFF2-40B4-BE49-F238E27FC236}">
                <a16:creationId xmlns:a16="http://schemas.microsoft.com/office/drawing/2014/main" id="{A4583F90-D323-4BA4-B5DC-5951749D0346}"/>
              </a:ext>
            </a:extLst>
          </p:cNvPr>
          <p:cNvSpPr/>
          <p:nvPr/>
        </p:nvSpPr>
        <p:spPr>
          <a:xfrm>
            <a:off x="6021163" y="3553740"/>
            <a:ext cx="1232265" cy="1401680"/>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chemeClr val="tx1"/>
                </a:solidFill>
              </a:rPr>
              <a:t>Clock-Crossing Bridge</a:t>
            </a:r>
            <a:endParaRPr lang="zh-TW" altLang="en-US" sz="2100" dirty="0">
              <a:solidFill>
                <a:schemeClr val="tx1"/>
              </a:solidFill>
            </a:endParaRPr>
          </a:p>
        </p:txBody>
      </p:sp>
      <p:sp>
        <p:nvSpPr>
          <p:cNvPr id="10" name="箭號: 左-右雙向 9">
            <a:extLst>
              <a:ext uri="{FF2B5EF4-FFF2-40B4-BE49-F238E27FC236}">
                <a16:creationId xmlns:a16="http://schemas.microsoft.com/office/drawing/2014/main" id="{83EE31D3-1A5B-4F61-B772-1F36BE88261A}"/>
              </a:ext>
            </a:extLst>
          </p:cNvPr>
          <p:cNvSpPr/>
          <p:nvPr/>
        </p:nvSpPr>
        <p:spPr>
          <a:xfrm>
            <a:off x="7390486" y="4124796"/>
            <a:ext cx="1159631" cy="368584"/>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sp>
        <p:nvSpPr>
          <p:cNvPr id="11" name="文字方塊 10">
            <a:extLst>
              <a:ext uri="{FF2B5EF4-FFF2-40B4-BE49-F238E27FC236}">
                <a16:creationId xmlns:a16="http://schemas.microsoft.com/office/drawing/2014/main" id="{D86E9A0E-E144-4157-8935-D8E17FFC98BB}"/>
              </a:ext>
            </a:extLst>
          </p:cNvPr>
          <p:cNvSpPr txBox="1"/>
          <p:nvPr/>
        </p:nvSpPr>
        <p:spPr>
          <a:xfrm>
            <a:off x="290033" y="3728435"/>
            <a:ext cx="1741032" cy="369332"/>
          </a:xfrm>
          <a:prstGeom prst="rect">
            <a:avLst/>
          </a:prstGeom>
          <a:noFill/>
        </p:spPr>
        <p:txBody>
          <a:bodyPr wrap="square" rtlCol="0">
            <a:spAutoFit/>
          </a:bodyPr>
          <a:lstStyle/>
          <a:p>
            <a:pPr algn="ctr"/>
            <a:r>
              <a:rPr lang="en-US" altLang="zh-TW" sz="1800" dirty="0"/>
              <a:t>DDR4 Protocol</a:t>
            </a:r>
            <a:endParaRPr lang="zh-TW" altLang="en-US" sz="1800" dirty="0"/>
          </a:p>
        </p:txBody>
      </p:sp>
      <p:sp>
        <p:nvSpPr>
          <p:cNvPr id="13" name="矩形 12">
            <a:extLst>
              <a:ext uri="{FF2B5EF4-FFF2-40B4-BE49-F238E27FC236}">
                <a16:creationId xmlns:a16="http://schemas.microsoft.com/office/drawing/2014/main" id="{4778E063-7FEE-4D0B-82F5-4748D3002338}"/>
              </a:ext>
            </a:extLst>
          </p:cNvPr>
          <p:cNvSpPr/>
          <p:nvPr/>
        </p:nvSpPr>
        <p:spPr>
          <a:xfrm>
            <a:off x="4030059" y="3564142"/>
            <a:ext cx="1160302" cy="1401680"/>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chemeClr val="tx1"/>
                </a:solidFill>
              </a:rPr>
              <a:t>Pipeline Bridge</a:t>
            </a:r>
            <a:endParaRPr lang="zh-TW" altLang="en-US" sz="2100" dirty="0">
              <a:solidFill>
                <a:schemeClr val="tx1"/>
              </a:solidFill>
            </a:endParaRPr>
          </a:p>
        </p:txBody>
      </p:sp>
      <p:sp>
        <p:nvSpPr>
          <p:cNvPr id="14" name="箭號: 左-右雙向 13">
            <a:extLst>
              <a:ext uri="{FF2B5EF4-FFF2-40B4-BE49-F238E27FC236}">
                <a16:creationId xmlns:a16="http://schemas.microsoft.com/office/drawing/2014/main" id="{C8FCFB22-CAC1-467E-B81D-FE63FC823F99}"/>
              </a:ext>
            </a:extLst>
          </p:cNvPr>
          <p:cNvSpPr/>
          <p:nvPr/>
        </p:nvSpPr>
        <p:spPr>
          <a:xfrm>
            <a:off x="5218264" y="4124796"/>
            <a:ext cx="665841" cy="36858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sp>
        <p:nvSpPr>
          <p:cNvPr id="15" name="箭號: 左-右雙向 14">
            <a:extLst>
              <a:ext uri="{FF2B5EF4-FFF2-40B4-BE49-F238E27FC236}">
                <a16:creationId xmlns:a16="http://schemas.microsoft.com/office/drawing/2014/main" id="{14559BD3-1D84-4FAB-A633-2DC77EB08173}"/>
              </a:ext>
            </a:extLst>
          </p:cNvPr>
          <p:cNvSpPr/>
          <p:nvPr/>
        </p:nvSpPr>
        <p:spPr>
          <a:xfrm>
            <a:off x="3225125" y="4124796"/>
            <a:ext cx="665841" cy="368584"/>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sp>
        <p:nvSpPr>
          <p:cNvPr id="16" name="文字方塊 15">
            <a:extLst>
              <a:ext uri="{FF2B5EF4-FFF2-40B4-BE49-F238E27FC236}">
                <a16:creationId xmlns:a16="http://schemas.microsoft.com/office/drawing/2014/main" id="{9E073402-54EF-46C1-8F1A-3EA7452A00D5}"/>
              </a:ext>
            </a:extLst>
          </p:cNvPr>
          <p:cNvSpPr txBox="1"/>
          <p:nvPr/>
        </p:nvSpPr>
        <p:spPr>
          <a:xfrm>
            <a:off x="5147699" y="3728435"/>
            <a:ext cx="804935" cy="369332"/>
          </a:xfrm>
          <a:prstGeom prst="rect">
            <a:avLst/>
          </a:prstGeom>
          <a:noFill/>
        </p:spPr>
        <p:txBody>
          <a:bodyPr wrap="square" rtlCol="0">
            <a:spAutoFit/>
          </a:bodyPr>
          <a:lstStyle/>
          <a:p>
            <a:pPr algn="ctr"/>
            <a:r>
              <a:rPr lang="en-US" altLang="zh-TW" sz="1800" dirty="0"/>
              <a:t>AMM</a:t>
            </a:r>
            <a:endParaRPr lang="zh-TW" altLang="en-US" sz="1800" dirty="0"/>
          </a:p>
        </p:txBody>
      </p:sp>
      <p:sp>
        <p:nvSpPr>
          <p:cNvPr id="17" name="文字方塊 16">
            <a:extLst>
              <a:ext uri="{FF2B5EF4-FFF2-40B4-BE49-F238E27FC236}">
                <a16:creationId xmlns:a16="http://schemas.microsoft.com/office/drawing/2014/main" id="{33E0B2CA-B562-4144-B430-069949DFDA9E}"/>
              </a:ext>
            </a:extLst>
          </p:cNvPr>
          <p:cNvSpPr txBox="1"/>
          <p:nvPr/>
        </p:nvSpPr>
        <p:spPr>
          <a:xfrm>
            <a:off x="3148705" y="3728435"/>
            <a:ext cx="804935" cy="369332"/>
          </a:xfrm>
          <a:prstGeom prst="rect">
            <a:avLst/>
          </a:prstGeom>
          <a:noFill/>
        </p:spPr>
        <p:txBody>
          <a:bodyPr wrap="square" rtlCol="0">
            <a:spAutoFit/>
          </a:bodyPr>
          <a:lstStyle/>
          <a:p>
            <a:pPr algn="ctr"/>
            <a:r>
              <a:rPr lang="en-US" altLang="zh-TW" sz="1800" dirty="0"/>
              <a:t>AMM</a:t>
            </a:r>
            <a:endParaRPr lang="zh-TW" altLang="en-US" sz="1800" dirty="0"/>
          </a:p>
        </p:txBody>
      </p:sp>
      <p:sp>
        <p:nvSpPr>
          <p:cNvPr id="18" name="文字方塊 17">
            <a:extLst>
              <a:ext uri="{FF2B5EF4-FFF2-40B4-BE49-F238E27FC236}">
                <a16:creationId xmlns:a16="http://schemas.microsoft.com/office/drawing/2014/main" id="{33BA88E5-6B82-4D43-B27D-0D7C1C474BD6}"/>
              </a:ext>
            </a:extLst>
          </p:cNvPr>
          <p:cNvSpPr txBox="1"/>
          <p:nvPr/>
        </p:nvSpPr>
        <p:spPr>
          <a:xfrm>
            <a:off x="7431768" y="4596490"/>
            <a:ext cx="1553063" cy="369332"/>
          </a:xfrm>
          <a:prstGeom prst="rect">
            <a:avLst/>
          </a:prstGeom>
          <a:noFill/>
        </p:spPr>
        <p:txBody>
          <a:bodyPr wrap="square" rtlCol="0">
            <a:spAutoFit/>
          </a:bodyPr>
          <a:lstStyle/>
          <a:p>
            <a:pPr algn="ctr"/>
            <a:r>
              <a:rPr lang="en-US" altLang="zh-TW" sz="1800" dirty="0"/>
              <a:t>To user logic</a:t>
            </a:r>
            <a:endParaRPr lang="zh-TW" altLang="en-US" sz="1800" dirty="0"/>
          </a:p>
        </p:txBody>
      </p:sp>
      <p:sp>
        <p:nvSpPr>
          <p:cNvPr id="22" name="文字方塊 21">
            <a:extLst>
              <a:ext uri="{FF2B5EF4-FFF2-40B4-BE49-F238E27FC236}">
                <a16:creationId xmlns:a16="http://schemas.microsoft.com/office/drawing/2014/main" id="{49346AFF-189E-47DF-B61B-AE67A293472C}"/>
              </a:ext>
            </a:extLst>
          </p:cNvPr>
          <p:cNvSpPr txBox="1"/>
          <p:nvPr/>
        </p:nvSpPr>
        <p:spPr>
          <a:xfrm>
            <a:off x="7467754" y="3728435"/>
            <a:ext cx="804935" cy="369332"/>
          </a:xfrm>
          <a:prstGeom prst="rect">
            <a:avLst/>
          </a:prstGeom>
          <a:noFill/>
        </p:spPr>
        <p:txBody>
          <a:bodyPr wrap="square" rtlCol="0">
            <a:spAutoFit/>
          </a:bodyPr>
          <a:lstStyle/>
          <a:p>
            <a:pPr algn="ctr"/>
            <a:r>
              <a:rPr lang="en-US" altLang="zh-TW" sz="1800" dirty="0"/>
              <a:t>AMM</a:t>
            </a:r>
            <a:endParaRPr lang="zh-TW" altLang="en-US" sz="1800" dirty="0"/>
          </a:p>
        </p:txBody>
      </p:sp>
      <p:sp>
        <p:nvSpPr>
          <p:cNvPr id="23" name="文字方塊 22">
            <a:extLst>
              <a:ext uri="{FF2B5EF4-FFF2-40B4-BE49-F238E27FC236}">
                <a16:creationId xmlns:a16="http://schemas.microsoft.com/office/drawing/2014/main" id="{1B5D1E96-CEE9-4DBB-81A0-51B8F80A70D3}"/>
              </a:ext>
            </a:extLst>
          </p:cNvPr>
          <p:cNvSpPr txBox="1"/>
          <p:nvPr/>
        </p:nvSpPr>
        <p:spPr>
          <a:xfrm>
            <a:off x="-75282" y="4671585"/>
            <a:ext cx="1330096" cy="369332"/>
          </a:xfrm>
          <a:prstGeom prst="rect">
            <a:avLst/>
          </a:prstGeom>
          <a:noFill/>
        </p:spPr>
        <p:txBody>
          <a:bodyPr wrap="square" rtlCol="0">
            <a:spAutoFit/>
          </a:bodyPr>
          <a:lstStyle/>
          <a:p>
            <a:pPr algn="ctr"/>
            <a:r>
              <a:rPr lang="en-US" altLang="zh-TW" sz="1800" dirty="0"/>
              <a:t>To DDR</a:t>
            </a:r>
            <a:endParaRPr lang="zh-TW" altLang="en-US" sz="1800" dirty="0"/>
          </a:p>
        </p:txBody>
      </p:sp>
      <p:sp>
        <p:nvSpPr>
          <p:cNvPr id="24" name="文字方塊 23">
            <a:extLst>
              <a:ext uri="{FF2B5EF4-FFF2-40B4-BE49-F238E27FC236}">
                <a16:creationId xmlns:a16="http://schemas.microsoft.com/office/drawing/2014/main" id="{3784FF56-EBBA-41B3-AED6-D46A799A96AE}"/>
              </a:ext>
            </a:extLst>
          </p:cNvPr>
          <p:cNvSpPr txBox="1"/>
          <p:nvPr/>
        </p:nvSpPr>
        <p:spPr>
          <a:xfrm>
            <a:off x="1890572" y="5028913"/>
            <a:ext cx="1330096" cy="323165"/>
          </a:xfrm>
          <a:prstGeom prst="rect">
            <a:avLst/>
          </a:prstGeom>
          <a:noFill/>
        </p:spPr>
        <p:txBody>
          <a:bodyPr wrap="square" rtlCol="0">
            <a:spAutoFit/>
          </a:bodyPr>
          <a:lstStyle/>
          <a:p>
            <a:pPr algn="ctr"/>
            <a:r>
              <a:rPr lang="en-US" altLang="zh-TW" sz="1500" i="1" dirty="0"/>
              <a:t>(300 MHz)</a:t>
            </a:r>
            <a:endParaRPr lang="zh-TW" altLang="en-US" sz="1500" i="1" dirty="0"/>
          </a:p>
        </p:txBody>
      </p:sp>
      <p:sp>
        <p:nvSpPr>
          <p:cNvPr id="25" name="文字方塊 24">
            <a:extLst>
              <a:ext uri="{FF2B5EF4-FFF2-40B4-BE49-F238E27FC236}">
                <a16:creationId xmlns:a16="http://schemas.microsoft.com/office/drawing/2014/main" id="{C058D0C4-8CA6-4506-9CAF-1712E9FCFA8F}"/>
              </a:ext>
            </a:extLst>
          </p:cNvPr>
          <p:cNvSpPr txBox="1"/>
          <p:nvPr/>
        </p:nvSpPr>
        <p:spPr>
          <a:xfrm>
            <a:off x="3890967" y="5015933"/>
            <a:ext cx="1330096" cy="323165"/>
          </a:xfrm>
          <a:prstGeom prst="rect">
            <a:avLst/>
          </a:prstGeom>
          <a:noFill/>
        </p:spPr>
        <p:txBody>
          <a:bodyPr wrap="square" rtlCol="0">
            <a:spAutoFit/>
          </a:bodyPr>
          <a:lstStyle/>
          <a:p>
            <a:pPr algn="ctr"/>
            <a:r>
              <a:rPr lang="en-US" altLang="zh-TW" sz="1500" i="1" dirty="0"/>
              <a:t>(300 MHz)</a:t>
            </a:r>
            <a:endParaRPr lang="zh-TW" altLang="en-US" sz="1500" i="1" dirty="0"/>
          </a:p>
        </p:txBody>
      </p:sp>
      <p:sp>
        <p:nvSpPr>
          <p:cNvPr id="26" name="文字方塊 25">
            <a:extLst>
              <a:ext uri="{FF2B5EF4-FFF2-40B4-BE49-F238E27FC236}">
                <a16:creationId xmlns:a16="http://schemas.microsoft.com/office/drawing/2014/main" id="{EC147EE6-1736-4F1E-B51C-165CB8F0D364}"/>
              </a:ext>
            </a:extLst>
          </p:cNvPr>
          <p:cNvSpPr txBox="1"/>
          <p:nvPr/>
        </p:nvSpPr>
        <p:spPr>
          <a:xfrm>
            <a:off x="5450076" y="5026374"/>
            <a:ext cx="2191282" cy="323165"/>
          </a:xfrm>
          <a:prstGeom prst="rect">
            <a:avLst/>
          </a:prstGeom>
          <a:noFill/>
        </p:spPr>
        <p:txBody>
          <a:bodyPr wrap="square" rtlCol="0">
            <a:spAutoFit/>
          </a:bodyPr>
          <a:lstStyle/>
          <a:p>
            <a:pPr algn="ctr"/>
            <a:r>
              <a:rPr lang="en-US" altLang="zh-TW" sz="1500" i="1" dirty="0"/>
              <a:t>(300 MHz) (user </a:t>
            </a:r>
            <a:r>
              <a:rPr lang="en-US" altLang="zh-TW" sz="1500" i="1" dirty="0" err="1"/>
              <a:t>clk</a:t>
            </a:r>
            <a:r>
              <a:rPr lang="en-US" altLang="zh-TW" sz="1500" i="1" dirty="0"/>
              <a:t>)</a:t>
            </a:r>
            <a:endParaRPr lang="zh-TW" altLang="en-US" sz="1500" i="1" dirty="0"/>
          </a:p>
        </p:txBody>
      </p:sp>
      <p:sp>
        <p:nvSpPr>
          <p:cNvPr id="27" name="文字方塊 26">
            <a:extLst>
              <a:ext uri="{FF2B5EF4-FFF2-40B4-BE49-F238E27FC236}">
                <a16:creationId xmlns:a16="http://schemas.microsoft.com/office/drawing/2014/main" id="{5521F0F1-F00A-4B07-BDFA-C0AF30398F0D}"/>
              </a:ext>
            </a:extLst>
          </p:cNvPr>
          <p:cNvSpPr txBox="1"/>
          <p:nvPr/>
        </p:nvSpPr>
        <p:spPr>
          <a:xfrm>
            <a:off x="7825305" y="5024010"/>
            <a:ext cx="1052510" cy="323165"/>
          </a:xfrm>
          <a:prstGeom prst="rect">
            <a:avLst/>
          </a:prstGeom>
          <a:noFill/>
        </p:spPr>
        <p:txBody>
          <a:bodyPr wrap="square" rtlCol="0">
            <a:spAutoFit/>
          </a:bodyPr>
          <a:lstStyle/>
          <a:p>
            <a:pPr algn="ctr"/>
            <a:r>
              <a:rPr lang="en-US" altLang="zh-TW" sz="1500" i="1" dirty="0"/>
              <a:t>(user </a:t>
            </a:r>
            <a:r>
              <a:rPr lang="en-US" altLang="zh-TW" sz="1500" i="1" dirty="0" err="1"/>
              <a:t>clk</a:t>
            </a:r>
            <a:r>
              <a:rPr lang="en-US" altLang="zh-TW" sz="1500" i="1" dirty="0"/>
              <a:t>)</a:t>
            </a:r>
            <a:endParaRPr lang="zh-TW" altLang="en-US" sz="1500" i="1" dirty="0"/>
          </a:p>
        </p:txBody>
      </p:sp>
      <p:cxnSp>
        <p:nvCxnSpPr>
          <p:cNvPr id="29" name="直線單箭頭接點 28">
            <a:extLst>
              <a:ext uri="{FF2B5EF4-FFF2-40B4-BE49-F238E27FC236}">
                <a16:creationId xmlns:a16="http://schemas.microsoft.com/office/drawing/2014/main" id="{EEFA0980-4E8A-4F59-AAFF-2E5CB59EF86B}"/>
              </a:ext>
            </a:extLst>
          </p:cNvPr>
          <p:cNvCxnSpPr>
            <a:cxnSpLocks/>
          </p:cNvCxnSpPr>
          <p:nvPr/>
        </p:nvCxnSpPr>
        <p:spPr>
          <a:xfrm>
            <a:off x="1890572" y="2645593"/>
            <a:ext cx="665047" cy="750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4D1DC49A-9F7C-45ED-A9D1-93C929C75835}"/>
              </a:ext>
            </a:extLst>
          </p:cNvPr>
          <p:cNvSpPr txBox="1"/>
          <p:nvPr/>
        </p:nvSpPr>
        <p:spPr>
          <a:xfrm>
            <a:off x="711645" y="2085249"/>
            <a:ext cx="2127298" cy="323165"/>
          </a:xfrm>
          <a:prstGeom prst="rect">
            <a:avLst/>
          </a:prstGeom>
          <a:noFill/>
        </p:spPr>
        <p:txBody>
          <a:bodyPr wrap="square" rtlCol="0">
            <a:spAutoFit/>
          </a:bodyPr>
          <a:lstStyle/>
          <a:p>
            <a:pPr algn="ctr"/>
            <a:r>
              <a:rPr lang="zh-TW" altLang="en-US" sz="1500" dirty="0"/>
              <a:t>外部記憶體控制</a:t>
            </a:r>
            <a:r>
              <a:rPr lang="en-US" altLang="zh-TW" sz="1500" dirty="0"/>
              <a:t>IP</a:t>
            </a:r>
            <a:endParaRPr lang="zh-TW" altLang="en-US" sz="1500" dirty="0"/>
          </a:p>
        </p:txBody>
      </p:sp>
      <p:cxnSp>
        <p:nvCxnSpPr>
          <p:cNvPr id="34" name="直線單箭頭接點 33">
            <a:extLst>
              <a:ext uri="{FF2B5EF4-FFF2-40B4-BE49-F238E27FC236}">
                <a16:creationId xmlns:a16="http://schemas.microsoft.com/office/drawing/2014/main" id="{E47C4D97-C822-481F-A02F-D6186DFF41D5}"/>
              </a:ext>
            </a:extLst>
          </p:cNvPr>
          <p:cNvCxnSpPr>
            <a:cxnSpLocks/>
          </p:cNvCxnSpPr>
          <p:nvPr/>
        </p:nvCxnSpPr>
        <p:spPr>
          <a:xfrm>
            <a:off x="4574386" y="2550968"/>
            <a:ext cx="0" cy="825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文字方塊 34">
            <a:extLst>
              <a:ext uri="{FF2B5EF4-FFF2-40B4-BE49-F238E27FC236}">
                <a16:creationId xmlns:a16="http://schemas.microsoft.com/office/drawing/2014/main" id="{EFE6E36D-F35C-493C-A2D7-2B1510A2AC50}"/>
              </a:ext>
            </a:extLst>
          </p:cNvPr>
          <p:cNvSpPr txBox="1"/>
          <p:nvPr/>
        </p:nvSpPr>
        <p:spPr>
          <a:xfrm>
            <a:off x="3225935" y="1500356"/>
            <a:ext cx="2451776" cy="1015663"/>
          </a:xfrm>
          <a:prstGeom prst="rect">
            <a:avLst/>
          </a:prstGeom>
          <a:noFill/>
        </p:spPr>
        <p:txBody>
          <a:bodyPr wrap="square" rtlCol="0">
            <a:spAutoFit/>
          </a:bodyPr>
          <a:lstStyle/>
          <a:p>
            <a:pPr algn="ctr"/>
            <a:r>
              <a:rPr lang="zh-TW" altLang="en-US" sz="1500" dirty="0"/>
              <a:t>避免</a:t>
            </a:r>
            <a:r>
              <a:rPr lang="en-US" altLang="zh-TW" sz="1500" dirty="0"/>
              <a:t>EMIF</a:t>
            </a:r>
            <a:r>
              <a:rPr lang="zh-TW" altLang="en-US" sz="1500" dirty="0"/>
              <a:t>和</a:t>
            </a:r>
            <a:r>
              <a:rPr lang="en-US" altLang="zh-TW" sz="1500" dirty="0"/>
              <a:t>clock-crossing bridge</a:t>
            </a:r>
            <a:r>
              <a:rPr lang="zh-TW" altLang="en-US" sz="1500" dirty="0"/>
              <a:t>中間有</a:t>
            </a:r>
            <a:r>
              <a:rPr lang="en-US" altLang="zh-TW" sz="1500" dirty="0"/>
              <a:t>timing violation</a:t>
            </a:r>
            <a:r>
              <a:rPr lang="zh-TW" altLang="en-US" sz="1500" dirty="0"/>
              <a:t>。但會使</a:t>
            </a:r>
            <a:r>
              <a:rPr lang="en-US" altLang="zh-TW" sz="1500" dirty="0"/>
              <a:t>latency</a:t>
            </a:r>
            <a:r>
              <a:rPr lang="zh-TW" altLang="en-US" sz="1500" dirty="0"/>
              <a:t>增加。可省略。</a:t>
            </a:r>
          </a:p>
        </p:txBody>
      </p:sp>
      <p:cxnSp>
        <p:nvCxnSpPr>
          <p:cNvPr id="38" name="直線單箭頭接點 37">
            <a:extLst>
              <a:ext uri="{FF2B5EF4-FFF2-40B4-BE49-F238E27FC236}">
                <a16:creationId xmlns:a16="http://schemas.microsoft.com/office/drawing/2014/main" id="{AEE3CE63-375A-488A-BB07-94959185F9A6}"/>
              </a:ext>
            </a:extLst>
          </p:cNvPr>
          <p:cNvCxnSpPr>
            <a:cxnSpLocks/>
          </p:cNvCxnSpPr>
          <p:nvPr/>
        </p:nvCxnSpPr>
        <p:spPr>
          <a:xfrm flipH="1">
            <a:off x="6549946" y="2455216"/>
            <a:ext cx="703482" cy="937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文字方塊 38">
            <a:extLst>
              <a:ext uri="{FF2B5EF4-FFF2-40B4-BE49-F238E27FC236}">
                <a16:creationId xmlns:a16="http://schemas.microsoft.com/office/drawing/2014/main" id="{450E1F38-7D42-4C4B-960F-6BE0AEC06506}"/>
              </a:ext>
            </a:extLst>
          </p:cNvPr>
          <p:cNvSpPr txBox="1"/>
          <p:nvPr/>
        </p:nvSpPr>
        <p:spPr>
          <a:xfrm>
            <a:off x="6064703" y="1840666"/>
            <a:ext cx="2191282" cy="553998"/>
          </a:xfrm>
          <a:prstGeom prst="rect">
            <a:avLst/>
          </a:prstGeom>
          <a:noFill/>
        </p:spPr>
        <p:txBody>
          <a:bodyPr wrap="square" rtlCol="0">
            <a:spAutoFit/>
          </a:bodyPr>
          <a:lstStyle/>
          <a:p>
            <a:pPr algn="ctr"/>
            <a:r>
              <a:rPr lang="zh-TW" altLang="en-US" sz="1500" dirty="0"/>
              <a:t>處理跨越不同</a:t>
            </a:r>
            <a:r>
              <a:rPr lang="en-US" altLang="zh-TW" sz="1500" dirty="0"/>
              <a:t>clock domain</a:t>
            </a:r>
            <a:r>
              <a:rPr lang="zh-TW" altLang="en-US" sz="1500" dirty="0"/>
              <a:t>的</a:t>
            </a:r>
            <a:r>
              <a:rPr lang="en-US" altLang="zh-TW" sz="1500" dirty="0"/>
              <a:t>AMM</a:t>
            </a:r>
            <a:r>
              <a:rPr lang="zh-TW" altLang="en-US" sz="1500" dirty="0"/>
              <a:t>訊號</a:t>
            </a:r>
          </a:p>
        </p:txBody>
      </p:sp>
    </p:spTree>
    <p:extLst>
      <p:ext uri="{BB962C8B-B14F-4D97-AF65-F5344CB8AC3E}">
        <p14:creationId xmlns:p14="http://schemas.microsoft.com/office/powerpoint/2010/main" val="789148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1" y="446616"/>
            <a:ext cx="7886700" cy="994172"/>
          </a:xfrm>
        </p:spPr>
        <p:txBody>
          <a:bodyPr/>
          <a:lstStyle/>
          <a:p>
            <a:r>
              <a:rPr lang="en-US" altLang="zh-TW" dirty="0"/>
              <a:t>DDR4 Qsys IP Design</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1" y="1713309"/>
            <a:ext cx="2759528" cy="3431381"/>
          </a:xfrm>
        </p:spPr>
        <p:txBody>
          <a:bodyPr>
            <a:normAutofit fontScale="92500"/>
          </a:bodyPr>
          <a:lstStyle/>
          <a:p>
            <a:r>
              <a:rPr lang="zh-TW" altLang="en-US" sz="1800" dirty="0"/>
              <a:t>如右圖設定</a:t>
            </a:r>
            <a:r>
              <a:rPr lang="en-US" altLang="zh-TW" sz="1800" dirty="0"/>
              <a:t>IP</a:t>
            </a:r>
            <a:r>
              <a:rPr lang="zh-TW" altLang="en-US" sz="1800" dirty="0"/>
              <a:t>連線與對外接腳</a:t>
            </a:r>
            <a:endParaRPr lang="en-US" altLang="zh-TW" sz="1800" dirty="0"/>
          </a:p>
          <a:p>
            <a:r>
              <a:rPr lang="zh-TW" altLang="en-US" sz="1800" dirty="0"/>
              <a:t>個別</a:t>
            </a:r>
            <a:r>
              <a:rPr lang="en-US" altLang="zh-TW" sz="1800" dirty="0"/>
              <a:t>IP</a:t>
            </a:r>
            <a:r>
              <a:rPr lang="zh-TW" altLang="en-US" sz="1800" dirty="0"/>
              <a:t>參數設定請參考</a:t>
            </a:r>
            <a:r>
              <a:rPr lang="en-US" altLang="zh-TW" sz="1800" dirty="0" err="1"/>
              <a:t>IP_Settings</a:t>
            </a:r>
            <a:r>
              <a:rPr lang="zh-TW" altLang="en-US" sz="1800" dirty="0"/>
              <a:t>資料夾</a:t>
            </a:r>
            <a:br>
              <a:rPr lang="en-US" altLang="zh-TW" sz="1800" dirty="0"/>
            </a:br>
            <a:r>
              <a:rPr lang="en-US" altLang="zh-TW" sz="1800" dirty="0"/>
              <a:t>(</a:t>
            </a:r>
            <a:r>
              <a:rPr lang="en-US" altLang="zh-TW" sz="1800" dirty="0" err="1"/>
              <a:t>clk</a:t>
            </a:r>
            <a:r>
              <a:rPr lang="zh-TW" altLang="en-US" sz="1800" dirty="0"/>
              <a:t>、</a:t>
            </a:r>
            <a:r>
              <a:rPr lang="en-US" altLang="zh-TW" sz="1800" dirty="0"/>
              <a:t>pipelining</a:t>
            </a:r>
            <a:r>
              <a:rPr lang="zh-TW" altLang="en-US" sz="1800" dirty="0"/>
              <a:t>、</a:t>
            </a:r>
            <a:r>
              <a:rPr lang="en-US" altLang="zh-TW" sz="1800" dirty="0"/>
              <a:t>burst</a:t>
            </a:r>
            <a:r>
              <a:rPr lang="zh-TW" altLang="en-US" sz="1800" dirty="0"/>
              <a:t>、</a:t>
            </a:r>
            <a:r>
              <a:rPr lang="en-US" altLang="zh-TW" sz="1800" dirty="0"/>
              <a:t>FIFO</a:t>
            </a:r>
            <a:r>
              <a:rPr lang="zh-TW" altLang="en-US" sz="1800" dirty="0"/>
              <a:t>可視需求更改</a:t>
            </a:r>
            <a:r>
              <a:rPr lang="en-US" altLang="zh-TW" sz="1800" dirty="0"/>
              <a:t>)</a:t>
            </a:r>
          </a:p>
          <a:p>
            <a:r>
              <a:rPr lang="en-US" altLang="zh-TW" sz="1800" dirty="0">
                <a:solidFill>
                  <a:srgbClr val="FF0000"/>
                </a:solidFill>
              </a:rPr>
              <a:t>EMIF</a:t>
            </a:r>
            <a:r>
              <a:rPr lang="zh-TW" altLang="en-US" sz="1800" dirty="0">
                <a:solidFill>
                  <a:srgbClr val="FF0000"/>
                </a:solidFill>
              </a:rPr>
              <a:t>參數設定與</a:t>
            </a:r>
            <a:r>
              <a:rPr lang="en-US" altLang="zh-TW" sz="1800" dirty="0">
                <a:solidFill>
                  <a:srgbClr val="FF0000"/>
                </a:solidFill>
              </a:rPr>
              <a:t>DE5a</a:t>
            </a:r>
            <a:r>
              <a:rPr lang="zh-TW" altLang="en-US" sz="1800" dirty="0">
                <a:solidFill>
                  <a:srgbClr val="FF0000"/>
                </a:solidFill>
              </a:rPr>
              <a:t>上裝置之</a:t>
            </a:r>
            <a:r>
              <a:rPr lang="en-US" altLang="zh-TW" sz="1800" dirty="0">
                <a:solidFill>
                  <a:srgbClr val="FF0000"/>
                </a:solidFill>
              </a:rPr>
              <a:t>DDR</a:t>
            </a:r>
            <a:r>
              <a:rPr lang="zh-TW" altLang="en-US" sz="1800" dirty="0">
                <a:solidFill>
                  <a:srgbClr val="FF0000"/>
                </a:solidFill>
              </a:rPr>
              <a:t>有關，請勿任意更改。</a:t>
            </a:r>
            <a:endParaRPr lang="en-US" altLang="zh-TW" sz="1800" dirty="0">
              <a:solidFill>
                <a:srgbClr val="FF0000"/>
              </a:solidFill>
            </a:endParaRPr>
          </a:p>
          <a:p>
            <a:r>
              <a:rPr lang="zh-TW" altLang="en-US" sz="1800" dirty="0"/>
              <a:t>完成後點選</a:t>
            </a:r>
            <a:r>
              <a:rPr lang="en-US" altLang="zh-TW" sz="1800" dirty="0">
                <a:solidFill>
                  <a:srgbClr val="FF0000"/>
                </a:solidFill>
              </a:rPr>
              <a:t>generate HDL</a:t>
            </a:r>
            <a:br>
              <a:rPr lang="en-US" altLang="zh-TW" dirty="0"/>
            </a:br>
            <a:endParaRPr lang="en-US" altLang="zh-TW" dirty="0"/>
          </a:p>
          <a:p>
            <a:pPr lvl="1"/>
            <a:endParaRPr lang="en-US" altLang="zh-TW" dirty="0"/>
          </a:p>
          <a:p>
            <a:pPr lvl="1"/>
            <a:endParaRPr lang="en-US" altLang="zh-TW"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p:txBody>
          <a:bodyPr/>
          <a:lstStyle/>
          <a:p>
            <a:fld id="{AE4B70F8-4499-4EB5-A47F-9F74713612AE}" type="slidenum">
              <a:rPr lang="zh-TW" altLang="en-US" smtClean="0"/>
              <a:t>72</a:t>
            </a:fld>
            <a:endParaRPr lang="zh-TW" altLang="en-US" dirty="0"/>
          </a:p>
        </p:txBody>
      </p:sp>
      <p:pic>
        <p:nvPicPr>
          <p:cNvPr id="31" name="圖片 30">
            <a:extLst>
              <a:ext uri="{FF2B5EF4-FFF2-40B4-BE49-F238E27FC236}">
                <a16:creationId xmlns:a16="http://schemas.microsoft.com/office/drawing/2014/main" id="{EC7536AB-8C61-4AB6-AB0C-7281C4AF2AD9}"/>
              </a:ext>
            </a:extLst>
          </p:cNvPr>
          <p:cNvPicPr>
            <a:picLocks noChangeAspect="1"/>
          </p:cNvPicPr>
          <p:nvPr/>
        </p:nvPicPr>
        <p:blipFill>
          <a:blip r:embed="rId3"/>
          <a:stretch>
            <a:fillRect/>
          </a:stretch>
        </p:blipFill>
        <p:spPr>
          <a:xfrm>
            <a:off x="3512108" y="1587731"/>
            <a:ext cx="5264945" cy="4326567"/>
          </a:xfrm>
          <a:prstGeom prst="rect">
            <a:avLst/>
          </a:prstGeom>
        </p:spPr>
      </p:pic>
    </p:spTree>
    <p:extLst>
      <p:ext uri="{BB962C8B-B14F-4D97-AF65-F5344CB8AC3E}">
        <p14:creationId xmlns:p14="http://schemas.microsoft.com/office/powerpoint/2010/main" val="1666854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436721"/>
            <a:ext cx="7886700" cy="994172"/>
          </a:xfrm>
        </p:spPr>
        <p:txBody>
          <a:bodyPr/>
          <a:lstStyle/>
          <a:p>
            <a:r>
              <a:rPr lang="en-US" altLang="zh-TW" dirty="0"/>
              <a:t>Quartus Top Module</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590153" y="1597685"/>
            <a:ext cx="3943350" cy="3431381"/>
          </a:xfrm>
        </p:spPr>
        <p:txBody>
          <a:bodyPr>
            <a:normAutofit/>
          </a:bodyPr>
          <a:lstStyle/>
          <a:p>
            <a:r>
              <a:rPr lang="zh-TW" altLang="en-US" sz="1800" dirty="0"/>
              <a:t>新增對外</a:t>
            </a:r>
            <a:r>
              <a:rPr lang="en-US" altLang="zh-TW" sz="1800" dirty="0"/>
              <a:t>DDR pin</a:t>
            </a:r>
            <a:r>
              <a:rPr lang="zh-TW" altLang="en-US" sz="1800" dirty="0"/>
              <a:t>。</a:t>
            </a:r>
            <a:endParaRPr lang="en-US" altLang="zh-TW" sz="1800" dirty="0"/>
          </a:p>
          <a:p>
            <a:r>
              <a:rPr lang="zh-TW" altLang="en-US" sz="1800" dirty="0"/>
              <a:t>新增</a:t>
            </a:r>
            <a:r>
              <a:rPr lang="en-US" altLang="zh-TW" sz="1800" dirty="0"/>
              <a:t>DDR4 IP</a:t>
            </a:r>
            <a:r>
              <a:rPr lang="zh-TW" altLang="en-US" sz="1800" dirty="0"/>
              <a:t> </a:t>
            </a:r>
            <a:r>
              <a:rPr lang="en-US" altLang="zh-TW" sz="1800" dirty="0"/>
              <a:t>instance</a:t>
            </a:r>
            <a:r>
              <a:rPr lang="zh-TW" altLang="en-US" sz="1800" dirty="0"/>
              <a:t>與對應接腳。</a:t>
            </a:r>
            <a:endParaRPr lang="en-US" altLang="zh-TW" sz="1800" dirty="0"/>
          </a:p>
          <a:p>
            <a:r>
              <a:rPr lang="en-US" altLang="zh-TW" sz="1800" dirty="0">
                <a:solidFill>
                  <a:srgbClr val="FF0000"/>
                </a:solidFill>
              </a:rPr>
              <a:t>Reset</a:t>
            </a:r>
            <a:r>
              <a:rPr lang="zh-TW" altLang="en-US" sz="1800" dirty="0">
                <a:solidFill>
                  <a:srgbClr val="FF0000"/>
                </a:solidFill>
              </a:rPr>
              <a:t>訊號是</a:t>
            </a:r>
            <a:r>
              <a:rPr lang="en-US" altLang="zh-TW" sz="1800" dirty="0">
                <a:solidFill>
                  <a:srgbClr val="FF0000"/>
                </a:solidFill>
              </a:rPr>
              <a:t>active low</a:t>
            </a:r>
            <a:r>
              <a:rPr lang="zh-TW" altLang="en-US" sz="1800" dirty="0">
                <a:solidFill>
                  <a:srgbClr val="FF0000"/>
                </a:solidFill>
              </a:rPr>
              <a:t>，與</a:t>
            </a:r>
            <a:r>
              <a:rPr lang="en-US" altLang="zh-TW" sz="1800" dirty="0" err="1">
                <a:solidFill>
                  <a:srgbClr val="FF0000"/>
                </a:solidFill>
              </a:rPr>
              <a:t>riffa</a:t>
            </a:r>
            <a:r>
              <a:rPr lang="en-US" altLang="zh-TW" sz="1800" dirty="0">
                <a:solidFill>
                  <a:srgbClr val="FF0000"/>
                </a:solidFill>
              </a:rPr>
              <a:t> reset</a:t>
            </a:r>
            <a:r>
              <a:rPr lang="zh-TW" altLang="en-US" sz="1800" dirty="0">
                <a:solidFill>
                  <a:srgbClr val="FF0000"/>
                </a:solidFill>
              </a:rPr>
              <a:t>反相。</a:t>
            </a:r>
            <a:endParaRPr lang="en-US" altLang="zh-TW" sz="1800" dirty="0">
              <a:solidFill>
                <a:srgbClr val="FF0000"/>
              </a:solidFill>
            </a:endParaRPr>
          </a:p>
          <a:p>
            <a:endParaRPr lang="en-US" altLang="zh-TW" sz="1800" dirty="0">
              <a:solidFill>
                <a:srgbClr val="FF0000"/>
              </a:solidFill>
            </a:endParaRPr>
          </a:p>
          <a:p>
            <a:endParaRPr lang="en-US" altLang="zh-TW" sz="1800" dirty="0">
              <a:solidFill>
                <a:srgbClr val="FF0000"/>
              </a:solidFill>
            </a:endParaRPr>
          </a:p>
          <a:p>
            <a:endParaRPr lang="en-US" altLang="zh-TW" sz="1800" dirty="0">
              <a:solidFill>
                <a:srgbClr val="FF0000"/>
              </a:solidFill>
            </a:endParaRPr>
          </a:p>
          <a:p>
            <a:r>
              <a:rPr lang="zh-TW" altLang="en-US" sz="1800" dirty="0"/>
              <a:t>新增</a:t>
            </a:r>
            <a:r>
              <a:rPr lang="en-US" altLang="zh-TW" sz="1800" dirty="0" err="1"/>
              <a:t>chnl_tester</a:t>
            </a:r>
            <a:r>
              <a:rPr lang="zh-TW" altLang="en-US" sz="1800" dirty="0"/>
              <a:t>與</a:t>
            </a:r>
            <a:r>
              <a:rPr lang="en-US" altLang="zh-TW" sz="1800" dirty="0"/>
              <a:t>DDR4 IP</a:t>
            </a:r>
            <a:r>
              <a:rPr lang="zh-TW" altLang="en-US" sz="1800" dirty="0"/>
              <a:t>的接口</a:t>
            </a:r>
            <a:br>
              <a:rPr lang="en-US" altLang="zh-TW" dirty="0"/>
            </a:br>
            <a:endParaRPr lang="en-US" altLang="zh-TW" dirty="0"/>
          </a:p>
          <a:p>
            <a:pPr lvl="1"/>
            <a:endParaRPr lang="en-US" altLang="zh-TW" dirty="0"/>
          </a:p>
          <a:p>
            <a:pPr lvl="1"/>
            <a:endParaRPr lang="en-US" altLang="zh-TW"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p:txBody>
          <a:bodyPr/>
          <a:lstStyle/>
          <a:p>
            <a:fld id="{AE4B70F8-4499-4EB5-A47F-9F74713612AE}" type="slidenum">
              <a:rPr lang="zh-TW" altLang="en-US" smtClean="0"/>
              <a:t>73</a:t>
            </a:fld>
            <a:endParaRPr lang="zh-TW" altLang="en-US" dirty="0"/>
          </a:p>
        </p:txBody>
      </p:sp>
      <p:pic>
        <p:nvPicPr>
          <p:cNvPr id="6" name="圖片 5">
            <a:extLst>
              <a:ext uri="{FF2B5EF4-FFF2-40B4-BE49-F238E27FC236}">
                <a16:creationId xmlns:a16="http://schemas.microsoft.com/office/drawing/2014/main" id="{DD13CF90-5895-4878-ACC6-2610219D57A0}"/>
              </a:ext>
            </a:extLst>
          </p:cNvPr>
          <p:cNvPicPr>
            <a:picLocks noChangeAspect="1"/>
          </p:cNvPicPr>
          <p:nvPr/>
        </p:nvPicPr>
        <p:blipFill rotWithShape="1">
          <a:blip r:embed="rId3"/>
          <a:srcRect r="34346"/>
          <a:stretch/>
        </p:blipFill>
        <p:spPr>
          <a:xfrm>
            <a:off x="4703061" y="942524"/>
            <a:ext cx="4416613" cy="5143500"/>
          </a:xfrm>
          <a:prstGeom prst="rect">
            <a:avLst/>
          </a:prstGeom>
        </p:spPr>
      </p:pic>
      <p:cxnSp>
        <p:nvCxnSpPr>
          <p:cNvPr id="7" name="直線單箭頭接點 6">
            <a:extLst>
              <a:ext uri="{FF2B5EF4-FFF2-40B4-BE49-F238E27FC236}">
                <a16:creationId xmlns:a16="http://schemas.microsoft.com/office/drawing/2014/main" id="{B698E151-B822-443C-8465-EB1A8E00E879}"/>
              </a:ext>
            </a:extLst>
          </p:cNvPr>
          <p:cNvCxnSpPr>
            <a:cxnSpLocks/>
          </p:cNvCxnSpPr>
          <p:nvPr/>
        </p:nvCxnSpPr>
        <p:spPr>
          <a:xfrm>
            <a:off x="4302579" y="4012406"/>
            <a:ext cx="502502" cy="25751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 name="文字方塊 8">
            <a:extLst>
              <a:ext uri="{FF2B5EF4-FFF2-40B4-BE49-F238E27FC236}">
                <a16:creationId xmlns:a16="http://schemas.microsoft.com/office/drawing/2014/main" id="{A6F7FCEC-FFF9-45F8-A53E-8A58D8EE0CD0}"/>
              </a:ext>
            </a:extLst>
          </p:cNvPr>
          <p:cNvSpPr txBox="1"/>
          <p:nvPr/>
        </p:nvSpPr>
        <p:spPr>
          <a:xfrm>
            <a:off x="2181067" y="2940389"/>
            <a:ext cx="2167652" cy="1246495"/>
          </a:xfrm>
          <a:prstGeom prst="rect">
            <a:avLst/>
          </a:prstGeom>
          <a:noFill/>
        </p:spPr>
        <p:txBody>
          <a:bodyPr wrap="square" rtlCol="0">
            <a:spAutoFit/>
          </a:bodyPr>
          <a:lstStyle/>
          <a:p>
            <a:pPr algn="ctr"/>
            <a:r>
              <a:rPr lang="en-US" altLang="zh-TW" sz="1500" dirty="0"/>
              <a:t>EMIF</a:t>
            </a:r>
            <a:r>
              <a:rPr lang="zh-TW" altLang="en-US" sz="1500" dirty="0"/>
              <a:t>校正狀態訊號</a:t>
            </a:r>
            <a:br>
              <a:rPr lang="en-US" altLang="zh-TW" sz="1500" dirty="0"/>
            </a:br>
            <a:r>
              <a:rPr lang="zh-TW" altLang="en-US" sz="1500" dirty="0"/>
              <a:t>只有剛啟動時會出現</a:t>
            </a:r>
            <a:br>
              <a:rPr lang="en-US" altLang="zh-TW" sz="1500" dirty="0"/>
            </a:br>
            <a:r>
              <a:rPr lang="zh-TW" altLang="en-US" sz="1500" dirty="0"/>
              <a:t>當</a:t>
            </a:r>
            <a:r>
              <a:rPr lang="en-US" altLang="zh-TW" sz="1500" dirty="0"/>
              <a:t>success</a:t>
            </a:r>
            <a:r>
              <a:rPr lang="zh-TW" altLang="en-US" sz="1500" dirty="0"/>
              <a:t>非</a:t>
            </a:r>
            <a:r>
              <a:rPr lang="en-US" altLang="zh-TW" sz="1500" dirty="0"/>
              <a:t>1</a:t>
            </a:r>
            <a:r>
              <a:rPr lang="zh-TW" altLang="en-US" sz="1500" dirty="0"/>
              <a:t>時</a:t>
            </a:r>
            <a:br>
              <a:rPr lang="en-US" altLang="zh-TW" sz="1500" dirty="0"/>
            </a:br>
            <a:r>
              <a:rPr lang="zh-TW" altLang="en-US" sz="1500" dirty="0"/>
              <a:t>不能以</a:t>
            </a:r>
            <a:r>
              <a:rPr lang="en-US" altLang="zh-TW" sz="1500" dirty="0"/>
              <a:t>AMM</a:t>
            </a:r>
            <a:r>
              <a:rPr lang="zh-TW" altLang="en-US" sz="1500" dirty="0"/>
              <a:t>與</a:t>
            </a:r>
            <a:r>
              <a:rPr lang="en-US" altLang="zh-TW" sz="1500" dirty="0"/>
              <a:t>EMIF</a:t>
            </a:r>
            <a:r>
              <a:rPr lang="zh-TW" altLang="en-US" sz="1500" dirty="0"/>
              <a:t>溝通</a:t>
            </a:r>
          </a:p>
        </p:txBody>
      </p:sp>
      <p:sp>
        <p:nvSpPr>
          <p:cNvPr id="13" name="文字方塊 12">
            <a:extLst>
              <a:ext uri="{FF2B5EF4-FFF2-40B4-BE49-F238E27FC236}">
                <a16:creationId xmlns:a16="http://schemas.microsoft.com/office/drawing/2014/main" id="{C104218A-8E04-4EDA-890D-29DC9303F8F7}"/>
              </a:ext>
            </a:extLst>
          </p:cNvPr>
          <p:cNvSpPr txBox="1"/>
          <p:nvPr/>
        </p:nvSpPr>
        <p:spPr>
          <a:xfrm>
            <a:off x="590153" y="4591059"/>
            <a:ext cx="4259234" cy="369332"/>
          </a:xfrm>
          <a:prstGeom prst="rect">
            <a:avLst/>
          </a:prstGeom>
          <a:noFill/>
        </p:spPr>
        <p:txBody>
          <a:bodyPr wrap="square" rtlCol="0">
            <a:spAutoFit/>
          </a:bodyPr>
          <a:lstStyle/>
          <a:p>
            <a:pPr algn="ctr"/>
            <a:r>
              <a:rPr lang="en-US" altLang="zh-TW" sz="1800" i="1" dirty="0"/>
              <a:t>※</a:t>
            </a:r>
            <a:r>
              <a:rPr lang="zh-TW" altLang="en-US" sz="1800" i="1" dirty="0"/>
              <a:t> 具體設置請參考</a:t>
            </a:r>
            <a:r>
              <a:rPr lang="en-US" altLang="zh-TW" sz="1800" i="1" dirty="0"/>
              <a:t>example code</a:t>
            </a:r>
            <a:endParaRPr lang="zh-TW" altLang="en-US" sz="1800" i="1" dirty="0"/>
          </a:p>
        </p:txBody>
      </p:sp>
    </p:spTree>
    <p:extLst>
      <p:ext uri="{BB962C8B-B14F-4D97-AF65-F5344CB8AC3E}">
        <p14:creationId xmlns:p14="http://schemas.microsoft.com/office/powerpoint/2010/main" val="2257045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49" y="550485"/>
            <a:ext cx="7886700" cy="994172"/>
          </a:xfrm>
        </p:spPr>
        <p:txBody>
          <a:bodyPr/>
          <a:lstStyle/>
          <a:p>
            <a:r>
              <a:rPr lang="en-US" altLang="zh-TW" dirty="0"/>
              <a:t>SDC</a:t>
            </a:r>
            <a:r>
              <a:rPr lang="zh-TW" altLang="en-US" dirty="0"/>
              <a:t> </a:t>
            </a:r>
            <a:r>
              <a:rPr lang="en-US" altLang="zh-TW" dirty="0"/>
              <a:t>File</a:t>
            </a:r>
            <a:endParaRPr lang="zh-TW" altLang="en-US" dirty="0"/>
          </a:p>
        </p:txBody>
      </p:sp>
      <p:sp>
        <p:nvSpPr>
          <p:cNvPr id="3" name="投影片編號版面配置區 2">
            <a:extLst>
              <a:ext uri="{FF2B5EF4-FFF2-40B4-BE49-F238E27FC236}">
                <a16:creationId xmlns:a16="http://schemas.microsoft.com/office/drawing/2014/main" id="{4400CC38-2F2D-48BB-87E1-92DA852A88A2}"/>
              </a:ext>
            </a:extLst>
          </p:cNvPr>
          <p:cNvSpPr>
            <a:spLocks noGrp="1"/>
          </p:cNvSpPr>
          <p:nvPr>
            <p:ph type="sldNum" sz="quarter" idx="12"/>
          </p:nvPr>
        </p:nvSpPr>
        <p:spPr/>
        <p:txBody>
          <a:bodyPr/>
          <a:lstStyle/>
          <a:p>
            <a:fld id="{AE4B70F8-4499-4EB5-A47F-9F74713612AE}" type="slidenum">
              <a:rPr lang="zh-TW" altLang="en-US" smtClean="0"/>
              <a:t>74</a:t>
            </a:fld>
            <a:endParaRPr lang="zh-TW" altLang="en-US" dirty="0"/>
          </a:p>
        </p:txBody>
      </p:sp>
      <p:sp>
        <p:nvSpPr>
          <p:cNvPr id="15" name="內容版面配置區 2">
            <a:extLst>
              <a:ext uri="{FF2B5EF4-FFF2-40B4-BE49-F238E27FC236}">
                <a16:creationId xmlns:a16="http://schemas.microsoft.com/office/drawing/2014/main" id="{5EC05966-58D6-4C28-BA02-66F2933637C7}"/>
              </a:ext>
            </a:extLst>
          </p:cNvPr>
          <p:cNvSpPr>
            <a:spLocks noGrp="1"/>
          </p:cNvSpPr>
          <p:nvPr>
            <p:ph idx="1"/>
          </p:nvPr>
        </p:nvSpPr>
        <p:spPr>
          <a:xfrm>
            <a:off x="628649" y="1704110"/>
            <a:ext cx="7633608" cy="3632446"/>
          </a:xfrm>
        </p:spPr>
        <p:txBody>
          <a:bodyPr>
            <a:normAutofit/>
          </a:bodyPr>
          <a:lstStyle/>
          <a:p>
            <a:r>
              <a:rPr lang="en-US" altLang="zh-TW" dirty="0"/>
              <a:t>EMIF IP status signals to user logic and clock-crossing bridge</a:t>
            </a:r>
            <a:br>
              <a:rPr lang="en-US" altLang="zh-TW" dirty="0"/>
            </a:br>
            <a:r>
              <a:rPr lang="en-US" altLang="zh-TW" sz="1500" dirty="0"/>
              <a:t>(EMIF</a:t>
            </a:r>
            <a:r>
              <a:rPr lang="zh-TW" altLang="en-US" sz="1500" dirty="0"/>
              <a:t>校正狀態訊號並未經過</a:t>
            </a:r>
            <a:r>
              <a:rPr lang="en-US" altLang="zh-TW" sz="1500" dirty="0"/>
              <a:t>clock-crossing</a:t>
            </a:r>
            <a:r>
              <a:rPr lang="zh-TW" altLang="en-US" sz="1500" dirty="0"/>
              <a:t>處理，且僅初始化時變動，故設</a:t>
            </a:r>
            <a:r>
              <a:rPr lang="en-US" altLang="zh-TW" sz="1500" dirty="0"/>
              <a:t>false path)</a:t>
            </a:r>
          </a:p>
          <a:p>
            <a:endParaRPr lang="en-US" altLang="zh-TW" dirty="0"/>
          </a:p>
          <a:p>
            <a:endParaRPr lang="en-US" altLang="zh-TW" dirty="0"/>
          </a:p>
          <a:p>
            <a:r>
              <a:rPr lang="en-US" altLang="zh-TW" dirty="0"/>
              <a:t>RIFFA reset signal to Altera EMIF IP (recover time violation)</a:t>
            </a:r>
            <a:br>
              <a:rPr lang="en-US" altLang="zh-TW" dirty="0"/>
            </a:br>
            <a:r>
              <a:rPr lang="en-US" altLang="zh-TW" sz="1500" dirty="0"/>
              <a:t>(EMIF</a:t>
            </a:r>
            <a:r>
              <a:rPr lang="zh-TW" altLang="en-US" sz="1500" dirty="0"/>
              <a:t>內部有</a:t>
            </a:r>
            <a:r>
              <a:rPr lang="en-US" altLang="zh-TW" sz="1500" dirty="0"/>
              <a:t>reset synchronizer</a:t>
            </a:r>
            <a:r>
              <a:rPr lang="zh-TW" altLang="en-US" sz="1500" dirty="0"/>
              <a:t>，故可忽略</a:t>
            </a:r>
            <a:r>
              <a:rPr lang="en-US" altLang="zh-TW" sz="1500" dirty="0"/>
              <a:t>input async reset</a:t>
            </a:r>
            <a:r>
              <a:rPr lang="zh-TW" altLang="en-US" sz="1500" dirty="0"/>
              <a:t>的</a:t>
            </a:r>
            <a:r>
              <a:rPr lang="en-US" altLang="zh-TW" sz="1500" dirty="0"/>
              <a:t>recover time violation)</a:t>
            </a:r>
            <a:endParaRPr lang="en-US" altLang="zh-TW" dirty="0"/>
          </a:p>
        </p:txBody>
      </p:sp>
      <p:pic>
        <p:nvPicPr>
          <p:cNvPr id="16" name="圖片 15">
            <a:extLst>
              <a:ext uri="{FF2B5EF4-FFF2-40B4-BE49-F238E27FC236}">
                <a16:creationId xmlns:a16="http://schemas.microsoft.com/office/drawing/2014/main" id="{A137E448-BADF-46E6-9E1A-9DB111F844A5}"/>
              </a:ext>
            </a:extLst>
          </p:cNvPr>
          <p:cNvPicPr>
            <a:picLocks noChangeAspect="1"/>
          </p:cNvPicPr>
          <p:nvPr/>
        </p:nvPicPr>
        <p:blipFill>
          <a:blip r:embed="rId3"/>
          <a:stretch>
            <a:fillRect/>
          </a:stretch>
        </p:blipFill>
        <p:spPr>
          <a:xfrm>
            <a:off x="453970" y="2524111"/>
            <a:ext cx="8236060" cy="626939"/>
          </a:xfrm>
          <a:prstGeom prst="rect">
            <a:avLst/>
          </a:prstGeom>
        </p:spPr>
      </p:pic>
      <p:pic>
        <p:nvPicPr>
          <p:cNvPr id="17" name="圖片 16">
            <a:extLst>
              <a:ext uri="{FF2B5EF4-FFF2-40B4-BE49-F238E27FC236}">
                <a16:creationId xmlns:a16="http://schemas.microsoft.com/office/drawing/2014/main" id="{E3D20CC1-49AC-4E6B-B08B-BAC1FC7DE3A4}"/>
              </a:ext>
            </a:extLst>
          </p:cNvPr>
          <p:cNvPicPr>
            <a:picLocks noChangeAspect="1"/>
          </p:cNvPicPr>
          <p:nvPr/>
        </p:nvPicPr>
        <p:blipFill>
          <a:blip r:embed="rId4"/>
          <a:stretch>
            <a:fillRect/>
          </a:stretch>
        </p:blipFill>
        <p:spPr>
          <a:xfrm>
            <a:off x="1501599" y="4161192"/>
            <a:ext cx="5888990" cy="540328"/>
          </a:xfrm>
          <a:prstGeom prst="rect">
            <a:avLst/>
          </a:prstGeom>
        </p:spPr>
      </p:pic>
    </p:spTree>
    <p:extLst>
      <p:ext uri="{BB962C8B-B14F-4D97-AF65-F5344CB8AC3E}">
        <p14:creationId xmlns:p14="http://schemas.microsoft.com/office/powerpoint/2010/main" val="2498039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543449"/>
            <a:ext cx="7886700" cy="994172"/>
          </a:xfrm>
        </p:spPr>
        <p:txBody>
          <a:bodyPr/>
          <a:lstStyle/>
          <a:p>
            <a:r>
              <a:rPr lang="en-US" altLang="zh-TW" dirty="0"/>
              <a:t>Timing</a:t>
            </a:r>
            <a:endParaRPr lang="zh-TW" altLang="en-US" dirty="0"/>
          </a:p>
        </p:txBody>
      </p:sp>
      <p:sp>
        <p:nvSpPr>
          <p:cNvPr id="35" name="內容版面配置區 2">
            <a:extLst>
              <a:ext uri="{FF2B5EF4-FFF2-40B4-BE49-F238E27FC236}">
                <a16:creationId xmlns:a16="http://schemas.microsoft.com/office/drawing/2014/main" id="{32A50F1A-0C61-4024-97CA-A71D85E51BE4}"/>
              </a:ext>
            </a:extLst>
          </p:cNvPr>
          <p:cNvSpPr>
            <a:spLocks noGrp="1"/>
          </p:cNvSpPr>
          <p:nvPr>
            <p:ph idx="1"/>
          </p:nvPr>
        </p:nvSpPr>
        <p:spPr>
          <a:xfrm>
            <a:off x="628650" y="1506832"/>
            <a:ext cx="7633608" cy="3431381"/>
          </a:xfrm>
        </p:spPr>
        <p:txBody>
          <a:bodyPr>
            <a:normAutofit/>
          </a:bodyPr>
          <a:lstStyle/>
          <a:p>
            <a:r>
              <a:rPr lang="en-US" altLang="zh-TW" sz="1800" dirty="0"/>
              <a:t>Compile</a:t>
            </a:r>
            <a:r>
              <a:rPr lang="zh-TW" altLang="en-US" sz="1800" dirty="0"/>
              <a:t>完在</a:t>
            </a:r>
            <a:r>
              <a:rPr lang="en-US" altLang="zh-TW" sz="1800" dirty="0"/>
              <a:t>EMIF</a:t>
            </a:r>
            <a:r>
              <a:rPr lang="zh-TW" altLang="en-US" sz="1800" dirty="0"/>
              <a:t>內部仍有</a:t>
            </a:r>
            <a:r>
              <a:rPr lang="en-US" altLang="zh-TW" sz="1800" dirty="0"/>
              <a:t>timing violation</a:t>
            </a:r>
            <a:r>
              <a:rPr lang="zh-TW" altLang="en-US" sz="1800" dirty="0"/>
              <a:t>。但這結果與</a:t>
            </a:r>
            <a:r>
              <a:rPr lang="en-US" altLang="zh-TW" sz="1800" dirty="0"/>
              <a:t>terasic</a:t>
            </a:r>
            <a:r>
              <a:rPr lang="zh-TW" altLang="en-US" sz="1800" dirty="0"/>
              <a:t>提供之範例程式結果相似，故暫時忽略。</a:t>
            </a:r>
            <a:endParaRPr lang="en-US" altLang="zh-TW" sz="1800" dirty="0"/>
          </a:p>
        </p:txBody>
      </p:sp>
      <p:pic>
        <p:nvPicPr>
          <p:cNvPr id="4" name="圖片 3">
            <a:extLst>
              <a:ext uri="{FF2B5EF4-FFF2-40B4-BE49-F238E27FC236}">
                <a16:creationId xmlns:a16="http://schemas.microsoft.com/office/drawing/2014/main" id="{FE9F0184-07C6-42CC-A57F-C338CD125D9C}"/>
              </a:ext>
            </a:extLst>
          </p:cNvPr>
          <p:cNvPicPr>
            <a:picLocks noChangeAspect="1"/>
          </p:cNvPicPr>
          <p:nvPr/>
        </p:nvPicPr>
        <p:blipFill>
          <a:blip r:embed="rId3"/>
          <a:stretch>
            <a:fillRect/>
          </a:stretch>
        </p:blipFill>
        <p:spPr>
          <a:xfrm>
            <a:off x="1265191" y="2425792"/>
            <a:ext cx="6923322" cy="1593463"/>
          </a:xfrm>
          <a:prstGeom prst="rect">
            <a:avLst/>
          </a:prstGeom>
        </p:spPr>
      </p:pic>
      <p:pic>
        <p:nvPicPr>
          <p:cNvPr id="6" name="圖片 5">
            <a:extLst>
              <a:ext uri="{FF2B5EF4-FFF2-40B4-BE49-F238E27FC236}">
                <a16:creationId xmlns:a16="http://schemas.microsoft.com/office/drawing/2014/main" id="{F02A2A25-8644-481A-8735-990777EBAE37}"/>
              </a:ext>
            </a:extLst>
          </p:cNvPr>
          <p:cNvPicPr>
            <a:picLocks noChangeAspect="1"/>
          </p:cNvPicPr>
          <p:nvPr/>
        </p:nvPicPr>
        <p:blipFill>
          <a:blip r:embed="rId4"/>
          <a:stretch>
            <a:fillRect/>
          </a:stretch>
        </p:blipFill>
        <p:spPr>
          <a:xfrm>
            <a:off x="1256551" y="4337656"/>
            <a:ext cx="6931962" cy="1525447"/>
          </a:xfrm>
          <a:prstGeom prst="rect">
            <a:avLst/>
          </a:prstGeom>
        </p:spPr>
      </p:pic>
      <p:sp>
        <p:nvSpPr>
          <p:cNvPr id="3" name="投影片編號版面配置區 2">
            <a:extLst>
              <a:ext uri="{FF2B5EF4-FFF2-40B4-BE49-F238E27FC236}">
                <a16:creationId xmlns:a16="http://schemas.microsoft.com/office/drawing/2014/main" id="{C64A8AC1-7215-4E4C-81E7-C91025D9FB4F}"/>
              </a:ext>
            </a:extLst>
          </p:cNvPr>
          <p:cNvSpPr>
            <a:spLocks noGrp="1"/>
          </p:cNvSpPr>
          <p:nvPr>
            <p:ph type="sldNum" sz="quarter" idx="12"/>
          </p:nvPr>
        </p:nvSpPr>
        <p:spPr/>
        <p:txBody>
          <a:bodyPr/>
          <a:lstStyle/>
          <a:p>
            <a:fld id="{AE4B70F8-4499-4EB5-A47F-9F74713612AE}" type="slidenum">
              <a:rPr lang="zh-TW" altLang="en-US" smtClean="0"/>
              <a:t>75</a:t>
            </a:fld>
            <a:endParaRPr lang="zh-TW" altLang="en-US" dirty="0"/>
          </a:p>
        </p:txBody>
      </p:sp>
    </p:spTree>
    <p:extLst>
      <p:ext uri="{BB962C8B-B14F-4D97-AF65-F5344CB8AC3E}">
        <p14:creationId xmlns:p14="http://schemas.microsoft.com/office/powerpoint/2010/main" val="2170311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6E051-2786-488E-BC60-A3BBE8916E6D}"/>
              </a:ext>
            </a:extLst>
          </p:cNvPr>
          <p:cNvSpPr>
            <a:spLocks noGrp="1"/>
          </p:cNvSpPr>
          <p:nvPr>
            <p:ph type="title"/>
          </p:nvPr>
        </p:nvSpPr>
        <p:spPr/>
        <p:txBody>
          <a:bodyPr/>
          <a:lstStyle/>
          <a:p>
            <a:r>
              <a:rPr lang="en-US" altLang="zh-TW" dirty="0"/>
              <a:t>DRAM tutorial</a:t>
            </a:r>
            <a:endParaRPr lang="zh-TW" altLang="en-US" dirty="0"/>
          </a:p>
        </p:txBody>
      </p:sp>
      <p:sp>
        <p:nvSpPr>
          <p:cNvPr id="3" name="投影片編號版面配置區 2">
            <a:extLst>
              <a:ext uri="{FF2B5EF4-FFF2-40B4-BE49-F238E27FC236}">
                <a16:creationId xmlns:a16="http://schemas.microsoft.com/office/drawing/2014/main" id="{300BB0C0-F982-4D5B-9D53-84C957F8B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sp>
        <p:nvSpPr>
          <p:cNvPr id="4" name="內容版面配置區 2">
            <a:extLst>
              <a:ext uri="{FF2B5EF4-FFF2-40B4-BE49-F238E27FC236}">
                <a16:creationId xmlns:a16="http://schemas.microsoft.com/office/drawing/2014/main" id="{4CB9BFA9-D1F8-43AB-8772-A676F13ADAD1}"/>
              </a:ext>
            </a:extLst>
          </p:cNvPr>
          <p:cNvSpPr>
            <a:spLocks noGrp="1"/>
          </p:cNvSpPr>
          <p:nvPr/>
        </p:nvSpPr>
        <p:spPr>
          <a:xfrm>
            <a:off x="628650" y="1590301"/>
            <a:ext cx="7742266" cy="4575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chemeClr val="bg1">
                    <a:lumMod val="95000"/>
                  </a:schemeClr>
                </a:solidFill>
              </a:rPr>
              <a:t>External Memory Interface IP</a:t>
            </a:r>
          </a:p>
          <a:p>
            <a:r>
              <a:rPr lang="en-US" altLang="zh-TW" sz="2400" dirty="0">
                <a:solidFill>
                  <a:schemeClr val="bg1">
                    <a:lumMod val="95000"/>
                  </a:schemeClr>
                </a:solidFill>
              </a:rPr>
              <a:t>Avalon Memory-Mapped Protocol</a:t>
            </a:r>
          </a:p>
          <a:p>
            <a:r>
              <a:rPr lang="en-US" altLang="zh-TW" sz="2400" dirty="0">
                <a:solidFill>
                  <a:schemeClr val="bg1">
                    <a:lumMod val="95000"/>
                  </a:schemeClr>
                </a:solidFill>
              </a:rPr>
              <a:t>Example Code</a:t>
            </a:r>
          </a:p>
          <a:p>
            <a:r>
              <a:rPr lang="en-US" altLang="zh-TW" sz="2400" dirty="0">
                <a:solidFill>
                  <a:schemeClr val="bg1">
                    <a:lumMod val="95000"/>
                  </a:schemeClr>
                </a:solidFill>
              </a:rPr>
              <a:t>Quartus Project Settings</a:t>
            </a:r>
          </a:p>
          <a:p>
            <a:r>
              <a:rPr lang="en-US" altLang="zh-TW" sz="2400" dirty="0"/>
              <a:t>RTL Simulation with Qsys IP</a:t>
            </a:r>
          </a:p>
          <a:p>
            <a:r>
              <a:rPr lang="en-US" altLang="zh-TW" sz="2400" dirty="0">
                <a:solidFill>
                  <a:schemeClr val="bg1">
                    <a:lumMod val="95000"/>
                  </a:schemeClr>
                </a:solidFill>
              </a:rPr>
              <a:t>Extension</a:t>
            </a:r>
          </a:p>
        </p:txBody>
      </p:sp>
    </p:spTree>
    <p:extLst>
      <p:ext uri="{BB962C8B-B14F-4D97-AF65-F5344CB8AC3E}">
        <p14:creationId xmlns:p14="http://schemas.microsoft.com/office/powerpoint/2010/main" val="3649168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2">
            <a:extLst>
              <a:ext uri="{FF2B5EF4-FFF2-40B4-BE49-F238E27FC236}">
                <a16:creationId xmlns:a16="http://schemas.microsoft.com/office/drawing/2014/main" id="{2C0AC168-BDE4-4BF5-95FC-CA0B0652C59E}"/>
              </a:ext>
            </a:extLst>
          </p:cNvPr>
          <p:cNvSpPr txBox="1">
            <a:spLocks/>
          </p:cNvSpPr>
          <p:nvPr/>
        </p:nvSpPr>
        <p:spPr>
          <a:xfrm>
            <a:off x="742950" y="1426997"/>
            <a:ext cx="7886700" cy="343138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100" dirty="0"/>
              <a:t>Simulation using NCVerilog</a:t>
            </a:r>
          </a:p>
          <a:p>
            <a:pPr lvl="1"/>
            <a:r>
              <a:rPr lang="en-US" altLang="zh-TW" sz="1800" i="1" dirty="0"/>
              <a:t>cd (Qsys Path)/(IP Name)/sim/cadence/</a:t>
            </a:r>
          </a:p>
          <a:p>
            <a:pPr lvl="1"/>
            <a:r>
              <a:rPr lang="en-US" altLang="zh-TW" sz="1800" i="1" dirty="0"/>
              <a:t>setenv CDS_ROOT “/cad/cadence/INCISIV/cur/”</a:t>
            </a:r>
          </a:p>
          <a:p>
            <a:pPr lvl="1"/>
            <a:r>
              <a:rPr lang="en-US" altLang="zh-TW" sz="1800" i="1" dirty="0"/>
              <a:t>bash ncsim_setup.sh SKIP_ELAB=1 SKIP_SIM=1</a:t>
            </a:r>
          </a:p>
          <a:p>
            <a:pPr lvl="1"/>
            <a:r>
              <a:rPr lang="en-US" altLang="zh-TW" sz="1800" i="1" dirty="0"/>
              <a:t>cp &lt;design and testbench files&gt; ./</a:t>
            </a:r>
          </a:p>
          <a:p>
            <a:pPr lvl="1"/>
            <a:r>
              <a:rPr lang="en-US" altLang="zh-TW" sz="1800" i="1" dirty="0" err="1"/>
              <a:t>ncverilog</a:t>
            </a:r>
            <a:r>
              <a:rPr lang="en-US" altLang="zh-TW" sz="1800" i="1" dirty="0"/>
              <a:t> &lt;</a:t>
            </a:r>
            <a:r>
              <a:rPr lang="en-US" altLang="zh-TW" sz="1800" i="1" dirty="0" err="1"/>
              <a:t>testbench_files</a:t>
            </a:r>
            <a:r>
              <a:rPr lang="en-US" altLang="zh-TW" sz="1800" i="1" dirty="0"/>
              <a:t>&gt; &lt;</a:t>
            </a:r>
            <a:r>
              <a:rPr lang="en-US" altLang="zh-TW" sz="1800" i="1" dirty="0" err="1"/>
              <a:t>design_files</a:t>
            </a:r>
            <a:r>
              <a:rPr lang="en-US" altLang="zh-TW" sz="1800" i="1" dirty="0"/>
              <a:t>&gt; +</a:t>
            </a:r>
            <a:r>
              <a:rPr lang="en-US" altLang="zh-TW" sz="1800" i="1" dirty="0" err="1"/>
              <a:t>access+r</a:t>
            </a:r>
            <a:endParaRPr lang="en-US" altLang="zh-TW" sz="1800" i="1" dirty="0"/>
          </a:p>
        </p:txBody>
      </p:sp>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432825"/>
            <a:ext cx="7886700" cy="994172"/>
          </a:xfrm>
        </p:spPr>
        <p:txBody>
          <a:bodyPr/>
          <a:lstStyle/>
          <a:p>
            <a:r>
              <a:rPr lang="en-US" altLang="zh-TW" dirty="0"/>
              <a:t>RTL</a:t>
            </a:r>
            <a:r>
              <a:rPr lang="zh-TW" altLang="en-US" dirty="0"/>
              <a:t> </a:t>
            </a:r>
            <a:r>
              <a:rPr lang="en-US" altLang="zh-TW" dirty="0"/>
              <a:t>simulation with Qsys IP</a:t>
            </a:r>
            <a:endParaRPr lang="zh-TW" altLang="en-US" dirty="0"/>
          </a:p>
        </p:txBody>
      </p:sp>
      <p:pic>
        <p:nvPicPr>
          <p:cNvPr id="3" name="圖片 2">
            <a:extLst>
              <a:ext uri="{FF2B5EF4-FFF2-40B4-BE49-F238E27FC236}">
                <a16:creationId xmlns:a16="http://schemas.microsoft.com/office/drawing/2014/main" id="{DFC9DD28-56AF-4187-BE16-778B7BEA6DB1}"/>
              </a:ext>
            </a:extLst>
          </p:cNvPr>
          <p:cNvPicPr>
            <a:picLocks noChangeAspect="1"/>
          </p:cNvPicPr>
          <p:nvPr/>
        </p:nvPicPr>
        <p:blipFill>
          <a:blip r:embed="rId3"/>
          <a:stretch>
            <a:fillRect/>
          </a:stretch>
        </p:blipFill>
        <p:spPr>
          <a:xfrm>
            <a:off x="2322887" y="3637068"/>
            <a:ext cx="4498225" cy="2027609"/>
          </a:xfrm>
          <a:prstGeom prst="rect">
            <a:avLst/>
          </a:prstGeom>
        </p:spPr>
      </p:pic>
      <p:sp>
        <p:nvSpPr>
          <p:cNvPr id="4" name="投影片編號版面配置區 3">
            <a:extLst>
              <a:ext uri="{FF2B5EF4-FFF2-40B4-BE49-F238E27FC236}">
                <a16:creationId xmlns:a16="http://schemas.microsoft.com/office/drawing/2014/main" id="{1FF3582C-B80F-4151-B92F-7A9E67C2FB19}"/>
              </a:ext>
            </a:extLst>
          </p:cNvPr>
          <p:cNvSpPr>
            <a:spLocks noGrp="1"/>
          </p:cNvSpPr>
          <p:nvPr>
            <p:ph type="sldNum" sz="quarter" idx="12"/>
          </p:nvPr>
        </p:nvSpPr>
        <p:spPr/>
        <p:txBody>
          <a:bodyPr/>
          <a:lstStyle/>
          <a:p>
            <a:fld id="{AE4B70F8-4499-4EB5-A47F-9F74713612AE}" type="slidenum">
              <a:rPr lang="zh-TW" altLang="en-US" smtClean="0"/>
              <a:t>77</a:t>
            </a:fld>
            <a:endParaRPr lang="zh-TW" altLang="en-US" dirty="0"/>
          </a:p>
        </p:txBody>
      </p:sp>
    </p:spTree>
    <p:extLst>
      <p:ext uri="{BB962C8B-B14F-4D97-AF65-F5344CB8AC3E}">
        <p14:creationId xmlns:p14="http://schemas.microsoft.com/office/powerpoint/2010/main" val="41350098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9A1E80C4-F982-49FC-AE6F-D2CA13349BE2}"/>
              </a:ext>
            </a:extLst>
          </p:cNvPr>
          <p:cNvSpPr txBox="1"/>
          <p:nvPr/>
        </p:nvSpPr>
        <p:spPr>
          <a:xfrm>
            <a:off x="3167743" y="3033262"/>
            <a:ext cx="1404257" cy="415498"/>
          </a:xfrm>
          <a:prstGeom prst="rect">
            <a:avLst/>
          </a:prstGeom>
          <a:noFill/>
        </p:spPr>
        <p:txBody>
          <a:bodyPr wrap="square" rtlCol="0">
            <a:spAutoFit/>
          </a:bodyPr>
          <a:lstStyle/>
          <a:p>
            <a:pPr algn="ctr"/>
            <a:r>
              <a:rPr lang="en-US" altLang="zh-TW" sz="1050" dirty="0">
                <a:solidFill>
                  <a:srgbClr val="FF0000"/>
                </a:solidFill>
              </a:rPr>
              <a:t>External Memory Pins</a:t>
            </a:r>
            <a:endParaRPr lang="zh-TW" altLang="en-US" sz="1050" dirty="0">
              <a:solidFill>
                <a:srgbClr val="FF0000"/>
              </a:solidFill>
            </a:endParaRPr>
          </a:p>
        </p:txBody>
      </p:sp>
      <p:pic>
        <p:nvPicPr>
          <p:cNvPr id="2" name="圖片 1">
            <a:extLst>
              <a:ext uri="{FF2B5EF4-FFF2-40B4-BE49-F238E27FC236}">
                <a16:creationId xmlns:a16="http://schemas.microsoft.com/office/drawing/2014/main" id="{F406D016-DC2B-463E-BB05-D9B84712B198}"/>
              </a:ext>
            </a:extLst>
          </p:cNvPr>
          <p:cNvPicPr>
            <a:picLocks noChangeAspect="1"/>
          </p:cNvPicPr>
          <p:nvPr/>
        </p:nvPicPr>
        <p:blipFill rotWithShape="1">
          <a:blip r:embed="rId3"/>
          <a:srcRect r="34346"/>
          <a:stretch/>
        </p:blipFill>
        <p:spPr>
          <a:xfrm>
            <a:off x="4727387" y="1260859"/>
            <a:ext cx="4416613" cy="5143500"/>
          </a:xfrm>
          <a:prstGeom prst="rect">
            <a:avLst/>
          </a:prstGeom>
        </p:spPr>
      </p:pic>
      <p:sp>
        <p:nvSpPr>
          <p:cNvPr id="15" name="內容版面配置區 2">
            <a:extLst>
              <a:ext uri="{FF2B5EF4-FFF2-40B4-BE49-F238E27FC236}">
                <a16:creationId xmlns:a16="http://schemas.microsoft.com/office/drawing/2014/main" id="{2665D3CE-2823-489E-94C3-658EDB6153C6}"/>
              </a:ext>
            </a:extLst>
          </p:cNvPr>
          <p:cNvSpPr txBox="1">
            <a:spLocks/>
          </p:cNvSpPr>
          <p:nvPr/>
        </p:nvSpPr>
        <p:spPr>
          <a:xfrm>
            <a:off x="491472" y="1958976"/>
            <a:ext cx="4158221" cy="343138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100" dirty="0"/>
              <a:t>Altera EMIF IP</a:t>
            </a:r>
          </a:p>
          <a:p>
            <a:pPr lvl="1"/>
            <a:r>
              <a:rPr lang="en-US" altLang="zh-TW" sz="1800" dirty="0"/>
              <a:t>Need external memory pins.</a:t>
            </a:r>
          </a:p>
          <a:p>
            <a:pPr lvl="1"/>
            <a:endParaRPr lang="en-US" altLang="zh-TW" sz="1800" dirty="0"/>
          </a:p>
          <a:p>
            <a:pPr lvl="1"/>
            <a:endParaRPr lang="en-US" altLang="zh-TW" sz="1800" dirty="0"/>
          </a:p>
          <a:p>
            <a:pPr lvl="1"/>
            <a:endParaRPr lang="en-US" altLang="zh-TW" sz="1800" dirty="0"/>
          </a:p>
          <a:p>
            <a:pPr lvl="1"/>
            <a:r>
              <a:rPr lang="en-US" altLang="zh-TW" sz="1800" dirty="0"/>
              <a:t>DE5a-Net uses </a:t>
            </a:r>
            <a:r>
              <a:rPr lang="en-US" altLang="zh-TW" sz="1800" i="1" u="sng" dirty="0"/>
              <a:t>Micron DDR4 SODIMM 64x 4GB </a:t>
            </a:r>
            <a:r>
              <a:rPr lang="en-US" altLang="zh-TW" sz="1800" dirty="0"/>
              <a:t>Memory.</a:t>
            </a:r>
          </a:p>
          <a:p>
            <a:pPr marL="457200" lvl="1" indent="0">
              <a:buNone/>
            </a:pPr>
            <a:endParaRPr lang="en-US" altLang="zh-TW" sz="1800" dirty="0"/>
          </a:p>
          <a:p>
            <a:pPr lvl="1"/>
            <a:r>
              <a:rPr lang="en-US" altLang="zh-TW" sz="1800" dirty="0"/>
              <a:t>However, Micron does not provide verilog simulation model for SODIMM.</a:t>
            </a:r>
          </a:p>
        </p:txBody>
      </p:sp>
      <p:sp>
        <p:nvSpPr>
          <p:cNvPr id="7" name="左大括弧 6">
            <a:extLst>
              <a:ext uri="{FF2B5EF4-FFF2-40B4-BE49-F238E27FC236}">
                <a16:creationId xmlns:a16="http://schemas.microsoft.com/office/drawing/2014/main" id="{A4F37313-1CD6-46E9-8A7E-1C5F84651FBE}"/>
              </a:ext>
            </a:extLst>
          </p:cNvPr>
          <p:cNvSpPr/>
          <p:nvPr/>
        </p:nvSpPr>
        <p:spPr>
          <a:xfrm>
            <a:off x="4555673" y="2146014"/>
            <a:ext cx="285750" cy="2333226"/>
          </a:xfrm>
          <a:prstGeom prst="leftBrace">
            <a:avLst>
              <a:gd name="adj1" fmla="val 14833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50"/>
          </a:p>
        </p:txBody>
      </p:sp>
      <p:sp>
        <p:nvSpPr>
          <p:cNvPr id="3" name="投影片編號版面配置區 2">
            <a:extLst>
              <a:ext uri="{FF2B5EF4-FFF2-40B4-BE49-F238E27FC236}">
                <a16:creationId xmlns:a16="http://schemas.microsoft.com/office/drawing/2014/main" id="{659C3EEF-A238-448C-AF2E-9656F14DD45F}"/>
              </a:ext>
            </a:extLst>
          </p:cNvPr>
          <p:cNvSpPr>
            <a:spLocks noGrp="1"/>
          </p:cNvSpPr>
          <p:nvPr>
            <p:ph type="sldNum" sz="quarter" idx="12"/>
          </p:nvPr>
        </p:nvSpPr>
        <p:spPr/>
        <p:txBody>
          <a:bodyPr/>
          <a:lstStyle/>
          <a:p>
            <a:fld id="{AE4B70F8-4499-4EB5-A47F-9F74713612AE}" type="slidenum">
              <a:rPr lang="zh-TW" altLang="en-US" smtClean="0"/>
              <a:t>78</a:t>
            </a:fld>
            <a:endParaRPr lang="zh-TW" altLang="en-US" dirty="0"/>
          </a:p>
        </p:txBody>
      </p:sp>
      <p:sp>
        <p:nvSpPr>
          <p:cNvPr id="8" name="標題 1">
            <a:extLst>
              <a:ext uri="{FF2B5EF4-FFF2-40B4-BE49-F238E27FC236}">
                <a16:creationId xmlns:a16="http://schemas.microsoft.com/office/drawing/2014/main" id="{11DDAA5D-6BAA-44C8-9F3E-A5263E4F3B35}"/>
              </a:ext>
            </a:extLst>
          </p:cNvPr>
          <p:cNvSpPr txBox="1">
            <a:spLocks/>
          </p:cNvSpPr>
          <p:nvPr/>
        </p:nvSpPr>
        <p:spPr>
          <a:xfrm>
            <a:off x="742951" y="409285"/>
            <a:ext cx="757720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dirty="0"/>
              <a:t>Simulation</a:t>
            </a:r>
            <a:r>
              <a:rPr lang="zh-TW" altLang="en-US" sz="3300" dirty="0"/>
              <a:t> </a:t>
            </a:r>
            <a:r>
              <a:rPr lang="en-US" altLang="zh-TW" sz="3300" dirty="0"/>
              <a:t>Memory IP Selection - 1</a:t>
            </a:r>
            <a:endParaRPr lang="zh-TW" altLang="en-US" sz="3300" dirty="0"/>
          </a:p>
        </p:txBody>
      </p:sp>
    </p:spTree>
    <p:extLst>
      <p:ext uri="{BB962C8B-B14F-4D97-AF65-F5344CB8AC3E}">
        <p14:creationId xmlns:p14="http://schemas.microsoft.com/office/powerpoint/2010/main" val="23086878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
            <a:extLst>
              <a:ext uri="{FF2B5EF4-FFF2-40B4-BE49-F238E27FC236}">
                <a16:creationId xmlns:a16="http://schemas.microsoft.com/office/drawing/2014/main" id="{91319A35-7B2A-4AC8-9E63-1BD5FE0DA933}"/>
              </a:ext>
            </a:extLst>
          </p:cNvPr>
          <p:cNvSpPr txBox="1">
            <a:spLocks/>
          </p:cNvSpPr>
          <p:nvPr/>
        </p:nvSpPr>
        <p:spPr>
          <a:xfrm>
            <a:off x="742951" y="409285"/>
            <a:ext cx="757720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dirty="0"/>
              <a:t>Simulation</a:t>
            </a:r>
            <a:r>
              <a:rPr lang="zh-TW" altLang="en-US" sz="3300" dirty="0"/>
              <a:t> </a:t>
            </a:r>
            <a:r>
              <a:rPr lang="en-US" altLang="zh-TW" sz="3300" dirty="0"/>
              <a:t>Memory IP Selection - 2</a:t>
            </a:r>
            <a:endParaRPr lang="zh-TW" altLang="en-US" sz="3300" dirty="0"/>
          </a:p>
        </p:txBody>
      </p:sp>
      <p:sp>
        <p:nvSpPr>
          <p:cNvPr id="15" name="內容版面配置區 2">
            <a:extLst>
              <a:ext uri="{FF2B5EF4-FFF2-40B4-BE49-F238E27FC236}">
                <a16:creationId xmlns:a16="http://schemas.microsoft.com/office/drawing/2014/main" id="{2665D3CE-2823-489E-94C3-658EDB6153C6}"/>
              </a:ext>
            </a:extLst>
          </p:cNvPr>
          <p:cNvSpPr txBox="1">
            <a:spLocks/>
          </p:cNvSpPr>
          <p:nvPr/>
        </p:nvSpPr>
        <p:spPr>
          <a:xfrm>
            <a:off x="808000" y="1541084"/>
            <a:ext cx="3984437" cy="343138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100" dirty="0"/>
              <a:t>Altera On-Chip Memory IP</a:t>
            </a:r>
          </a:p>
          <a:p>
            <a:pPr lvl="1"/>
            <a:r>
              <a:rPr lang="en-US" altLang="zh-TW" sz="1800" dirty="0"/>
              <a:t>No external pin connection.</a:t>
            </a:r>
          </a:p>
          <a:p>
            <a:pPr lvl="1"/>
            <a:r>
              <a:rPr lang="en-US" altLang="zh-TW" sz="1800" dirty="0"/>
              <a:t>Limited memory size (&lt;64Mbit)</a:t>
            </a:r>
          </a:p>
        </p:txBody>
      </p:sp>
      <p:pic>
        <p:nvPicPr>
          <p:cNvPr id="8" name="圖片 7">
            <a:extLst>
              <a:ext uri="{FF2B5EF4-FFF2-40B4-BE49-F238E27FC236}">
                <a16:creationId xmlns:a16="http://schemas.microsoft.com/office/drawing/2014/main" id="{952B4CA6-FC39-43A3-971B-93E1E22986CE}"/>
              </a:ext>
            </a:extLst>
          </p:cNvPr>
          <p:cNvPicPr>
            <a:picLocks noChangeAspect="1"/>
          </p:cNvPicPr>
          <p:nvPr/>
        </p:nvPicPr>
        <p:blipFill rotWithShape="1">
          <a:blip r:embed="rId3"/>
          <a:srcRect t="56508" r="37955"/>
          <a:stretch/>
        </p:blipFill>
        <p:spPr>
          <a:xfrm>
            <a:off x="5079673" y="2201425"/>
            <a:ext cx="3905204" cy="3195686"/>
          </a:xfrm>
          <a:prstGeom prst="rect">
            <a:avLst/>
          </a:prstGeom>
        </p:spPr>
      </p:pic>
      <p:pic>
        <p:nvPicPr>
          <p:cNvPr id="3" name="圖片 2">
            <a:extLst>
              <a:ext uri="{FF2B5EF4-FFF2-40B4-BE49-F238E27FC236}">
                <a16:creationId xmlns:a16="http://schemas.microsoft.com/office/drawing/2014/main" id="{BBD8C8C8-594E-4EB4-BF02-9B53171998B5}"/>
              </a:ext>
            </a:extLst>
          </p:cNvPr>
          <p:cNvPicPr>
            <a:picLocks noChangeAspect="1"/>
          </p:cNvPicPr>
          <p:nvPr/>
        </p:nvPicPr>
        <p:blipFill>
          <a:blip r:embed="rId4"/>
          <a:stretch>
            <a:fillRect/>
          </a:stretch>
        </p:blipFill>
        <p:spPr>
          <a:xfrm>
            <a:off x="294161" y="2625374"/>
            <a:ext cx="4566113" cy="2771737"/>
          </a:xfrm>
          <a:prstGeom prst="rect">
            <a:avLst/>
          </a:prstGeom>
        </p:spPr>
      </p:pic>
      <p:sp>
        <p:nvSpPr>
          <p:cNvPr id="2" name="投影片編號版面配置區 1">
            <a:extLst>
              <a:ext uri="{FF2B5EF4-FFF2-40B4-BE49-F238E27FC236}">
                <a16:creationId xmlns:a16="http://schemas.microsoft.com/office/drawing/2014/main" id="{94911305-065C-4A44-91E5-E1A934FEA742}"/>
              </a:ext>
            </a:extLst>
          </p:cNvPr>
          <p:cNvSpPr>
            <a:spLocks noGrp="1"/>
          </p:cNvSpPr>
          <p:nvPr>
            <p:ph type="sldNum" sz="quarter" idx="12"/>
          </p:nvPr>
        </p:nvSpPr>
        <p:spPr/>
        <p:txBody>
          <a:bodyPr/>
          <a:lstStyle/>
          <a:p>
            <a:fld id="{AE4B70F8-4499-4EB5-A47F-9F74713612AE}" type="slidenum">
              <a:rPr lang="zh-TW" altLang="en-US" smtClean="0"/>
              <a:t>79</a:t>
            </a:fld>
            <a:endParaRPr lang="zh-TW" altLang="en-US" dirty="0"/>
          </a:p>
        </p:txBody>
      </p:sp>
      <p:sp>
        <p:nvSpPr>
          <p:cNvPr id="4" name="文字方塊 3">
            <a:extLst>
              <a:ext uri="{FF2B5EF4-FFF2-40B4-BE49-F238E27FC236}">
                <a16:creationId xmlns:a16="http://schemas.microsoft.com/office/drawing/2014/main" id="{09FF8C8F-3464-489A-BAD2-F5D1BE9D9F3A}"/>
              </a:ext>
            </a:extLst>
          </p:cNvPr>
          <p:cNvSpPr txBox="1"/>
          <p:nvPr/>
        </p:nvSpPr>
        <p:spPr>
          <a:xfrm>
            <a:off x="455122" y="5821758"/>
            <a:ext cx="5031277" cy="338554"/>
          </a:xfrm>
          <a:prstGeom prst="rect">
            <a:avLst/>
          </a:prstGeom>
          <a:noFill/>
        </p:spPr>
        <p:txBody>
          <a:bodyPr wrap="square" rtlCol="0">
            <a:spAutoFit/>
          </a:bodyPr>
          <a:lstStyle/>
          <a:p>
            <a:pPr algn="ctr"/>
            <a:r>
              <a:rPr lang="en-US" altLang="zh-TW" sz="1600" i="1" dirty="0"/>
              <a:t>See ./Simulation/</a:t>
            </a:r>
            <a:r>
              <a:rPr lang="en-US" altLang="zh-TW" sz="1600" i="1" dirty="0" err="1"/>
              <a:t>IPtest.qsys</a:t>
            </a:r>
            <a:r>
              <a:rPr lang="en-US" altLang="zh-TW" sz="1600" i="1" dirty="0"/>
              <a:t> for more information</a:t>
            </a:r>
            <a:endParaRPr lang="zh-TW" altLang="en-US" sz="1600" i="1" dirty="0"/>
          </a:p>
        </p:txBody>
      </p:sp>
    </p:spTree>
    <p:extLst>
      <p:ext uri="{BB962C8B-B14F-4D97-AF65-F5344CB8AC3E}">
        <p14:creationId xmlns:p14="http://schemas.microsoft.com/office/powerpoint/2010/main" val="35577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Server list</a:t>
            </a:r>
            <a:endParaRPr/>
          </a:p>
        </p:txBody>
      </p:sp>
      <p:sp>
        <p:nvSpPr>
          <p:cNvPr id="140" name="Google Shape;140;p7"/>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t>The resources in our lab</a:t>
            </a:r>
            <a:endParaRPr/>
          </a:p>
          <a:p>
            <a:pPr marL="228600" lvl="0" indent="-228600" algn="l" rtl="0">
              <a:lnSpc>
                <a:spcPct val="90000"/>
              </a:lnSpc>
              <a:spcBef>
                <a:spcPts val="1000"/>
              </a:spcBef>
              <a:spcAft>
                <a:spcPts val="0"/>
              </a:spcAft>
              <a:buClr>
                <a:schemeClr val="dk1"/>
              </a:buClr>
              <a:buSzPts val="2000"/>
              <a:buChar char="•"/>
            </a:pPr>
            <a:r>
              <a:rPr lang="en-US" u="sng">
                <a:solidFill>
                  <a:schemeClr val="hlink"/>
                </a:solidFill>
                <a:hlinkClick r:id="rId3"/>
              </a:rPr>
              <a:t>https://available-soursop-b6e.notion.site/Server-78a8b54198244cdca3d603d70ed0397c</a:t>
            </a:r>
            <a:endParaRPr/>
          </a:p>
          <a:p>
            <a:pPr marL="228600" lvl="0" indent="-228600" algn="l" rtl="0">
              <a:lnSpc>
                <a:spcPct val="90000"/>
              </a:lnSpc>
              <a:spcBef>
                <a:spcPts val="1000"/>
              </a:spcBef>
              <a:spcAft>
                <a:spcPts val="0"/>
              </a:spcAft>
              <a:buClr>
                <a:schemeClr val="dk1"/>
              </a:buClr>
              <a:buSzPts val="2000"/>
              <a:buChar char="•"/>
            </a:pPr>
            <a:r>
              <a:rPr lang="en-US"/>
              <a:t>若對server有問題的話可以詢問伺服器管理員:曾泓瑜學長與黃政勳學長</a:t>
            </a:r>
            <a:endParaRPr/>
          </a:p>
        </p:txBody>
      </p:sp>
      <p:sp>
        <p:nvSpPr>
          <p:cNvPr id="141" name="Google Shape;141;p7"/>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142" name="Google Shape;142;p7"/>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
            <a:extLst>
              <a:ext uri="{FF2B5EF4-FFF2-40B4-BE49-F238E27FC236}">
                <a16:creationId xmlns:a16="http://schemas.microsoft.com/office/drawing/2014/main" id="{91319A35-7B2A-4AC8-9E63-1BD5FE0DA933}"/>
              </a:ext>
            </a:extLst>
          </p:cNvPr>
          <p:cNvSpPr txBox="1">
            <a:spLocks/>
          </p:cNvSpPr>
          <p:nvPr/>
        </p:nvSpPr>
        <p:spPr>
          <a:xfrm>
            <a:off x="742950" y="513250"/>
            <a:ext cx="717715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dirty="0"/>
              <a:t>Simulation</a:t>
            </a:r>
            <a:r>
              <a:rPr lang="zh-TW" altLang="en-US" sz="3300" dirty="0"/>
              <a:t> </a:t>
            </a:r>
            <a:r>
              <a:rPr lang="en-US" altLang="zh-TW" sz="3300" dirty="0"/>
              <a:t>Memory IP Selection - 3</a:t>
            </a:r>
            <a:endParaRPr lang="zh-TW" altLang="en-US" sz="3300" dirty="0"/>
          </a:p>
        </p:txBody>
      </p:sp>
      <p:sp>
        <p:nvSpPr>
          <p:cNvPr id="15" name="內容版面配置區 2">
            <a:extLst>
              <a:ext uri="{FF2B5EF4-FFF2-40B4-BE49-F238E27FC236}">
                <a16:creationId xmlns:a16="http://schemas.microsoft.com/office/drawing/2014/main" id="{2665D3CE-2823-489E-94C3-658EDB6153C6}"/>
              </a:ext>
            </a:extLst>
          </p:cNvPr>
          <p:cNvSpPr txBox="1">
            <a:spLocks/>
          </p:cNvSpPr>
          <p:nvPr/>
        </p:nvSpPr>
        <p:spPr>
          <a:xfrm>
            <a:off x="742950" y="1507422"/>
            <a:ext cx="7902286" cy="343138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100" dirty="0"/>
              <a:t>Hand-crafted Avalon MM Slave Model</a:t>
            </a:r>
          </a:p>
          <a:p>
            <a:pPr lvl="1"/>
            <a:r>
              <a:rPr lang="en-US" altLang="zh-TW" sz="1800" dirty="0"/>
              <a:t>See ./Simulation/amm_slave.v for more information</a:t>
            </a:r>
            <a:br>
              <a:rPr lang="en-US" altLang="zh-TW" sz="1800" dirty="0"/>
            </a:br>
            <a:r>
              <a:rPr lang="en-US" altLang="zh-TW" sz="1800" dirty="0"/>
              <a:t>(A simple amm slave model in the variable latency transfer mode)</a:t>
            </a:r>
            <a:endParaRPr lang="zh-TW" altLang="en-US" sz="1800" dirty="0"/>
          </a:p>
          <a:p>
            <a:pPr lvl="1"/>
            <a:endParaRPr lang="en-US" altLang="zh-TW" sz="1800" dirty="0"/>
          </a:p>
        </p:txBody>
      </p:sp>
      <p:sp>
        <p:nvSpPr>
          <p:cNvPr id="2" name="投影片編號版面配置區 1">
            <a:extLst>
              <a:ext uri="{FF2B5EF4-FFF2-40B4-BE49-F238E27FC236}">
                <a16:creationId xmlns:a16="http://schemas.microsoft.com/office/drawing/2014/main" id="{94911305-065C-4A44-91E5-E1A934FEA742}"/>
              </a:ext>
            </a:extLst>
          </p:cNvPr>
          <p:cNvSpPr>
            <a:spLocks noGrp="1"/>
          </p:cNvSpPr>
          <p:nvPr>
            <p:ph type="sldNum" sz="quarter" idx="12"/>
          </p:nvPr>
        </p:nvSpPr>
        <p:spPr/>
        <p:txBody>
          <a:bodyPr/>
          <a:lstStyle/>
          <a:p>
            <a:fld id="{AE4B70F8-4499-4EB5-A47F-9F74713612AE}" type="slidenum">
              <a:rPr lang="zh-TW" altLang="en-US" smtClean="0"/>
              <a:t>80</a:t>
            </a:fld>
            <a:endParaRPr lang="zh-TW" altLang="en-US" dirty="0"/>
          </a:p>
        </p:txBody>
      </p:sp>
      <p:sp>
        <p:nvSpPr>
          <p:cNvPr id="5" name="標題 1">
            <a:extLst>
              <a:ext uri="{FF2B5EF4-FFF2-40B4-BE49-F238E27FC236}">
                <a16:creationId xmlns:a16="http://schemas.microsoft.com/office/drawing/2014/main" id="{E250785F-B56F-4D3B-AA8E-A9AC66760BC7}"/>
              </a:ext>
            </a:extLst>
          </p:cNvPr>
          <p:cNvSpPr>
            <a:spLocks noGrp="1"/>
          </p:cNvSpPr>
          <p:nvPr>
            <p:ph type="title"/>
          </p:nvPr>
        </p:nvSpPr>
        <p:spPr>
          <a:xfrm>
            <a:off x="742950" y="2501594"/>
            <a:ext cx="7886700" cy="994172"/>
          </a:xfrm>
        </p:spPr>
        <p:txBody>
          <a:bodyPr/>
          <a:lstStyle/>
          <a:p>
            <a:r>
              <a:rPr lang="en-US" altLang="zh-TW" dirty="0"/>
              <a:t>Memory IP Simulation Example Code</a:t>
            </a:r>
            <a:endParaRPr lang="zh-TW" altLang="en-US" dirty="0"/>
          </a:p>
        </p:txBody>
      </p:sp>
      <p:sp>
        <p:nvSpPr>
          <p:cNvPr id="6" name="內容版面配置區 2">
            <a:extLst>
              <a:ext uri="{FF2B5EF4-FFF2-40B4-BE49-F238E27FC236}">
                <a16:creationId xmlns:a16="http://schemas.microsoft.com/office/drawing/2014/main" id="{C2A78BDB-5E08-4401-BD7E-B753AED3B8DF}"/>
              </a:ext>
            </a:extLst>
          </p:cNvPr>
          <p:cNvSpPr txBox="1">
            <a:spLocks/>
          </p:cNvSpPr>
          <p:nvPr/>
        </p:nvSpPr>
        <p:spPr>
          <a:xfrm>
            <a:off x="642364" y="3187970"/>
            <a:ext cx="8103458" cy="34313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2pPr>
            <a:lvl3pPr marL="1371600" marR="0" lvl="2" indent="-330200" algn="l" rtl="0">
              <a:lnSpc>
                <a:spcPct val="90000"/>
              </a:lnSpc>
              <a:spcBef>
                <a:spcPts val="500"/>
              </a:spcBef>
              <a:spcAft>
                <a:spcPts val="0"/>
              </a:spcAft>
              <a:buClr>
                <a:schemeClr val="dk1"/>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00"/>
              </a:spcBef>
              <a:spcAft>
                <a:spcPts val="0"/>
              </a:spcAft>
              <a:buClr>
                <a:schemeClr val="dk1"/>
              </a:buClr>
              <a:buSzPts val="1400"/>
              <a:buFont typeface="Calibri"/>
              <a:buChar char="˗"/>
              <a:defRPr sz="1400" b="0" i="0" u="none" strike="noStrike" cap="none">
                <a:solidFill>
                  <a:schemeClr val="dk1"/>
                </a:solidFill>
                <a:latin typeface="Calibri"/>
                <a:ea typeface="Calibri"/>
                <a:cs typeface="Calibri"/>
                <a:sym typeface="Calibri"/>
              </a:defRPr>
            </a:lvl4pPr>
            <a:lvl5pPr marL="2286000" marR="0" lvl="4" indent="-304800" algn="l" rtl="0">
              <a:lnSpc>
                <a:spcPct val="90000"/>
              </a:lnSpc>
              <a:spcBef>
                <a:spcPts val="50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298450" algn="l" rtl="0">
              <a:lnSpc>
                <a:spcPct val="90000"/>
              </a:lnSpc>
              <a:spcBef>
                <a:spcPts val="500"/>
              </a:spcBef>
              <a:spcAft>
                <a:spcPts val="0"/>
              </a:spcAft>
              <a:buClr>
                <a:schemeClr val="dk1"/>
              </a:buClr>
              <a:buSzPts val="1100"/>
              <a:buFont typeface="Calibri"/>
              <a:buChar char="‐"/>
              <a:defRPr sz="1100" b="0" i="0" u="none" strike="noStrike" cap="none">
                <a:solidFill>
                  <a:schemeClr val="dk1"/>
                </a:solidFill>
                <a:latin typeface="Calibri"/>
                <a:ea typeface="Calibri"/>
                <a:cs typeface="Calibri"/>
                <a:sym typeface="Calibri"/>
              </a:defRPr>
            </a:lvl6pPr>
            <a:lvl7pPr marL="3200400" marR="0" lvl="6" indent="-298450" algn="l" rtl="0">
              <a:lnSpc>
                <a:spcPct val="90000"/>
              </a:lnSpc>
              <a:spcBef>
                <a:spcPts val="500"/>
              </a:spcBef>
              <a:spcAft>
                <a:spcPts val="0"/>
              </a:spcAft>
              <a:buClr>
                <a:schemeClr val="dk1"/>
              </a:buClr>
              <a:buSzPts val="1100"/>
              <a:buFont typeface="Calibri"/>
              <a:buChar char="‐"/>
              <a:defRPr sz="1100" b="0" i="0" u="none" strike="noStrike" cap="none">
                <a:solidFill>
                  <a:schemeClr val="dk1"/>
                </a:solidFill>
                <a:latin typeface="Calibri"/>
                <a:ea typeface="Calibri"/>
                <a:cs typeface="Calibri"/>
                <a:sym typeface="Calibri"/>
              </a:defRPr>
            </a:lvl7pPr>
            <a:lvl8pPr marL="3657600" marR="0" lvl="7" indent="-298450" algn="l" rtl="0">
              <a:lnSpc>
                <a:spcPct val="90000"/>
              </a:lnSpc>
              <a:spcBef>
                <a:spcPts val="500"/>
              </a:spcBef>
              <a:spcAft>
                <a:spcPts val="0"/>
              </a:spcAft>
              <a:buClr>
                <a:schemeClr val="dk1"/>
              </a:buClr>
              <a:buSzPts val="1100"/>
              <a:buFont typeface="Calibri"/>
              <a:buChar char="‐"/>
              <a:defRPr sz="1100" b="0" i="0" u="none" strike="noStrike" cap="none">
                <a:solidFill>
                  <a:schemeClr val="dk1"/>
                </a:solidFill>
                <a:latin typeface="Calibri"/>
                <a:ea typeface="Calibri"/>
                <a:cs typeface="Calibri"/>
                <a:sym typeface="Calibri"/>
              </a:defRPr>
            </a:lvl8pPr>
            <a:lvl9pPr marL="4114800" marR="0" lvl="8" indent="-298450" algn="l" rtl="0">
              <a:lnSpc>
                <a:spcPct val="90000"/>
              </a:lnSpc>
              <a:spcBef>
                <a:spcPts val="500"/>
              </a:spcBef>
              <a:spcAft>
                <a:spcPts val="0"/>
              </a:spcAft>
              <a:buClr>
                <a:schemeClr val="dk1"/>
              </a:buClr>
              <a:buSzPts val="1100"/>
              <a:buFont typeface="Calibri"/>
              <a:buChar char="‐"/>
              <a:defRPr sz="1100" b="0" i="0" u="none" strike="noStrike" cap="none">
                <a:solidFill>
                  <a:schemeClr val="dk1"/>
                </a:solidFill>
                <a:latin typeface="Calibri"/>
                <a:ea typeface="Calibri"/>
                <a:cs typeface="Calibri"/>
                <a:sym typeface="Calibri"/>
              </a:defRPr>
            </a:lvl9pPr>
          </a:lstStyle>
          <a:p>
            <a:r>
              <a:rPr lang="en-US" altLang="zh-TW" dirty="0"/>
              <a:t>To run the example code in ./Simulation folder:</a:t>
            </a:r>
          </a:p>
          <a:p>
            <a:pPr lvl="1"/>
            <a:r>
              <a:rPr lang="en-US" altLang="zh-TW" dirty="0"/>
              <a:t>Open </a:t>
            </a:r>
            <a:r>
              <a:rPr lang="en-US" altLang="zh-TW" dirty="0" err="1"/>
              <a:t>IPtest.qsys</a:t>
            </a:r>
            <a:r>
              <a:rPr lang="en-US" altLang="zh-TW" dirty="0"/>
              <a:t> in Qsys tool and </a:t>
            </a:r>
            <a:r>
              <a:rPr lang="en-US" altLang="zh-TW" dirty="0" err="1">
                <a:solidFill>
                  <a:srgbClr val="FF0000"/>
                </a:solidFill>
              </a:rPr>
              <a:t>gerenate</a:t>
            </a:r>
            <a:r>
              <a:rPr lang="en-US" altLang="zh-TW" dirty="0">
                <a:solidFill>
                  <a:srgbClr val="FF0000"/>
                </a:solidFill>
              </a:rPr>
              <a:t> HDL with simulation code</a:t>
            </a:r>
            <a:r>
              <a:rPr lang="en-US" altLang="zh-TW" dirty="0"/>
              <a:t>.</a:t>
            </a:r>
          </a:p>
          <a:p>
            <a:pPr lvl="1"/>
            <a:r>
              <a:rPr lang="en-US" altLang="zh-TW" dirty="0"/>
              <a:t>Follow the instructions in page 67</a:t>
            </a:r>
          </a:p>
          <a:p>
            <a:endParaRPr lang="en-US" altLang="zh-TW" dirty="0"/>
          </a:p>
          <a:p>
            <a:r>
              <a:rPr lang="en-US" altLang="zh-TW" dirty="0"/>
              <a:t>Data Flow</a:t>
            </a:r>
            <a:endParaRPr lang="zh-TW" altLang="en-US" dirty="0"/>
          </a:p>
        </p:txBody>
      </p:sp>
      <p:sp>
        <p:nvSpPr>
          <p:cNvPr id="7" name="矩形 6">
            <a:extLst>
              <a:ext uri="{FF2B5EF4-FFF2-40B4-BE49-F238E27FC236}">
                <a16:creationId xmlns:a16="http://schemas.microsoft.com/office/drawing/2014/main" id="{91AC6469-897C-47DC-B894-A8B05CE0D22F}"/>
              </a:ext>
            </a:extLst>
          </p:cNvPr>
          <p:cNvSpPr/>
          <p:nvPr/>
        </p:nvSpPr>
        <p:spPr>
          <a:xfrm>
            <a:off x="2851208" y="5461424"/>
            <a:ext cx="1045028" cy="1070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On-Chip</a:t>
            </a:r>
          </a:p>
          <a:p>
            <a:pPr algn="ctr"/>
            <a:r>
              <a:rPr lang="en-US" altLang="zh-TW" sz="1500" dirty="0">
                <a:solidFill>
                  <a:schemeClr val="tx1"/>
                </a:solidFill>
              </a:rPr>
              <a:t>Block-RAM</a:t>
            </a:r>
          </a:p>
          <a:p>
            <a:pPr algn="ctr"/>
            <a:r>
              <a:rPr lang="en-US" altLang="zh-TW" sz="1500" dirty="0">
                <a:solidFill>
                  <a:schemeClr val="tx1"/>
                </a:solidFill>
              </a:rPr>
              <a:t>Model</a:t>
            </a:r>
            <a:endParaRPr lang="zh-TW" altLang="en-US" sz="1500" dirty="0">
              <a:solidFill>
                <a:schemeClr val="tx1"/>
              </a:solidFill>
            </a:endParaRPr>
          </a:p>
        </p:txBody>
      </p:sp>
      <p:sp>
        <p:nvSpPr>
          <p:cNvPr id="8" name="矩形 7">
            <a:extLst>
              <a:ext uri="{FF2B5EF4-FFF2-40B4-BE49-F238E27FC236}">
                <a16:creationId xmlns:a16="http://schemas.microsoft.com/office/drawing/2014/main" id="{529CD751-951B-4519-9E8D-C15CD0691442}"/>
              </a:ext>
            </a:extLst>
          </p:cNvPr>
          <p:cNvSpPr/>
          <p:nvPr/>
        </p:nvSpPr>
        <p:spPr>
          <a:xfrm>
            <a:off x="4247301" y="5461424"/>
            <a:ext cx="1045028" cy="1070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Memory IP Simulation Model</a:t>
            </a:r>
            <a:endParaRPr lang="zh-TW" altLang="en-US" sz="1500" dirty="0">
              <a:solidFill>
                <a:schemeClr val="tx1"/>
              </a:solidFill>
            </a:endParaRPr>
          </a:p>
        </p:txBody>
      </p:sp>
      <p:sp>
        <p:nvSpPr>
          <p:cNvPr id="9" name="矩形 8">
            <a:extLst>
              <a:ext uri="{FF2B5EF4-FFF2-40B4-BE49-F238E27FC236}">
                <a16:creationId xmlns:a16="http://schemas.microsoft.com/office/drawing/2014/main" id="{6A853C42-AB77-4BA4-9FB3-370EFB563616}"/>
              </a:ext>
            </a:extLst>
          </p:cNvPr>
          <p:cNvSpPr/>
          <p:nvPr/>
        </p:nvSpPr>
        <p:spPr>
          <a:xfrm>
            <a:off x="5643394" y="5461423"/>
            <a:ext cx="1045028" cy="1070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solidFill>
                  <a:schemeClr val="tx1"/>
                </a:solidFill>
              </a:rPr>
              <a:t>On-Chip</a:t>
            </a:r>
          </a:p>
          <a:p>
            <a:pPr algn="ctr"/>
            <a:r>
              <a:rPr lang="en-US" altLang="zh-TW" sz="1500" dirty="0">
                <a:solidFill>
                  <a:schemeClr val="tx1"/>
                </a:solidFill>
              </a:rPr>
              <a:t>Block-RAM</a:t>
            </a:r>
          </a:p>
          <a:p>
            <a:pPr algn="ctr"/>
            <a:r>
              <a:rPr lang="en-US" altLang="zh-TW" sz="1500" dirty="0">
                <a:solidFill>
                  <a:schemeClr val="tx1"/>
                </a:solidFill>
              </a:rPr>
              <a:t>Model</a:t>
            </a:r>
            <a:endParaRPr lang="zh-TW" altLang="en-US" sz="1500" dirty="0">
              <a:solidFill>
                <a:schemeClr val="tx1"/>
              </a:solidFill>
            </a:endParaRPr>
          </a:p>
        </p:txBody>
      </p:sp>
      <p:sp>
        <p:nvSpPr>
          <p:cNvPr id="10" name="矩形 9">
            <a:extLst>
              <a:ext uri="{FF2B5EF4-FFF2-40B4-BE49-F238E27FC236}">
                <a16:creationId xmlns:a16="http://schemas.microsoft.com/office/drawing/2014/main" id="{70EC3A08-28D2-4649-ADF1-630DEF248912}"/>
              </a:ext>
            </a:extLst>
          </p:cNvPr>
          <p:cNvSpPr/>
          <p:nvPr/>
        </p:nvSpPr>
        <p:spPr>
          <a:xfrm>
            <a:off x="2851207" y="4621695"/>
            <a:ext cx="3837215" cy="4338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Testbench</a:t>
            </a:r>
            <a:endParaRPr lang="zh-TW" altLang="en-US" sz="1800" dirty="0">
              <a:solidFill>
                <a:schemeClr val="tx1"/>
              </a:solidFill>
            </a:endParaRPr>
          </a:p>
        </p:txBody>
      </p:sp>
      <p:cxnSp>
        <p:nvCxnSpPr>
          <p:cNvPr id="11" name="直線單箭頭接點 10">
            <a:extLst>
              <a:ext uri="{FF2B5EF4-FFF2-40B4-BE49-F238E27FC236}">
                <a16:creationId xmlns:a16="http://schemas.microsoft.com/office/drawing/2014/main" id="{F0577E51-93A1-4917-8A2C-3727C6397DE9}"/>
              </a:ext>
            </a:extLst>
          </p:cNvPr>
          <p:cNvCxnSpPr>
            <a:endCxn id="7" idx="0"/>
          </p:cNvCxnSpPr>
          <p:nvPr/>
        </p:nvCxnSpPr>
        <p:spPr>
          <a:xfrm>
            <a:off x="3373722" y="5055593"/>
            <a:ext cx="1" cy="4058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直線單箭頭接點 11">
            <a:extLst>
              <a:ext uri="{FF2B5EF4-FFF2-40B4-BE49-F238E27FC236}">
                <a16:creationId xmlns:a16="http://schemas.microsoft.com/office/drawing/2014/main" id="{83B13421-36AB-4873-B77D-ADC91CC01C50}"/>
              </a:ext>
            </a:extLst>
          </p:cNvPr>
          <p:cNvCxnSpPr>
            <a:cxnSpLocks/>
            <a:stCxn id="7" idx="3"/>
            <a:endCxn id="8" idx="1"/>
          </p:cNvCxnSpPr>
          <p:nvPr/>
        </p:nvCxnSpPr>
        <p:spPr>
          <a:xfrm flipV="1">
            <a:off x="3896236" y="5996780"/>
            <a:ext cx="3510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直線單箭頭接點 12">
            <a:extLst>
              <a:ext uri="{FF2B5EF4-FFF2-40B4-BE49-F238E27FC236}">
                <a16:creationId xmlns:a16="http://schemas.microsoft.com/office/drawing/2014/main" id="{BB5CFA97-4245-4DAD-8979-BD66022143C2}"/>
              </a:ext>
            </a:extLst>
          </p:cNvPr>
          <p:cNvCxnSpPr>
            <a:cxnSpLocks/>
            <a:stCxn id="8" idx="3"/>
            <a:endCxn id="9" idx="1"/>
          </p:cNvCxnSpPr>
          <p:nvPr/>
        </p:nvCxnSpPr>
        <p:spPr>
          <a:xfrm flipV="1">
            <a:off x="5292329" y="5996780"/>
            <a:ext cx="3510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直線單箭頭接點 15">
            <a:extLst>
              <a:ext uri="{FF2B5EF4-FFF2-40B4-BE49-F238E27FC236}">
                <a16:creationId xmlns:a16="http://schemas.microsoft.com/office/drawing/2014/main" id="{AF43DAD7-9C0E-4706-9C19-622DFE661226}"/>
              </a:ext>
            </a:extLst>
          </p:cNvPr>
          <p:cNvCxnSpPr>
            <a:cxnSpLocks/>
            <a:stCxn id="9" idx="0"/>
          </p:cNvCxnSpPr>
          <p:nvPr/>
        </p:nvCxnSpPr>
        <p:spPr>
          <a:xfrm flipH="1" flipV="1">
            <a:off x="6165907" y="5055593"/>
            <a:ext cx="1" cy="4058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9386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6E051-2786-488E-BC60-A3BBE8916E6D}"/>
              </a:ext>
            </a:extLst>
          </p:cNvPr>
          <p:cNvSpPr>
            <a:spLocks noGrp="1"/>
          </p:cNvSpPr>
          <p:nvPr>
            <p:ph type="title"/>
          </p:nvPr>
        </p:nvSpPr>
        <p:spPr/>
        <p:txBody>
          <a:bodyPr/>
          <a:lstStyle/>
          <a:p>
            <a:r>
              <a:rPr lang="en-US" altLang="zh-TW" dirty="0"/>
              <a:t>DRAM tutorial</a:t>
            </a:r>
            <a:endParaRPr lang="zh-TW" altLang="en-US" dirty="0"/>
          </a:p>
        </p:txBody>
      </p:sp>
      <p:sp>
        <p:nvSpPr>
          <p:cNvPr id="3" name="投影片編號版面配置區 2">
            <a:extLst>
              <a:ext uri="{FF2B5EF4-FFF2-40B4-BE49-F238E27FC236}">
                <a16:creationId xmlns:a16="http://schemas.microsoft.com/office/drawing/2014/main" id="{300BB0C0-F982-4D5B-9D53-84C957F8B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sp>
        <p:nvSpPr>
          <p:cNvPr id="4" name="內容版面配置區 2">
            <a:extLst>
              <a:ext uri="{FF2B5EF4-FFF2-40B4-BE49-F238E27FC236}">
                <a16:creationId xmlns:a16="http://schemas.microsoft.com/office/drawing/2014/main" id="{4CB9BFA9-D1F8-43AB-8772-A676F13ADAD1}"/>
              </a:ext>
            </a:extLst>
          </p:cNvPr>
          <p:cNvSpPr>
            <a:spLocks noGrp="1"/>
          </p:cNvSpPr>
          <p:nvPr/>
        </p:nvSpPr>
        <p:spPr>
          <a:xfrm>
            <a:off x="628650" y="1590301"/>
            <a:ext cx="7742266" cy="4575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chemeClr val="bg1">
                    <a:lumMod val="95000"/>
                  </a:schemeClr>
                </a:solidFill>
              </a:rPr>
              <a:t>External Memory Interface IP</a:t>
            </a:r>
          </a:p>
          <a:p>
            <a:r>
              <a:rPr lang="en-US" altLang="zh-TW" sz="2400" dirty="0">
                <a:solidFill>
                  <a:schemeClr val="bg1">
                    <a:lumMod val="95000"/>
                  </a:schemeClr>
                </a:solidFill>
              </a:rPr>
              <a:t>Avalon Memory-Mapped Protocol</a:t>
            </a:r>
          </a:p>
          <a:p>
            <a:r>
              <a:rPr lang="en-US" altLang="zh-TW" sz="2400" dirty="0">
                <a:solidFill>
                  <a:schemeClr val="bg1">
                    <a:lumMod val="95000"/>
                  </a:schemeClr>
                </a:solidFill>
              </a:rPr>
              <a:t>Example Code</a:t>
            </a:r>
          </a:p>
          <a:p>
            <a:r>
              <a:rPr lang="en-US" altLang="zh-TW" sz="2400" dirty="0">
                <a:solidFill>
                  <a:schemeClr val="bg1">
                    <a:lumMod val="95000"/>
                  </a:schemeClr>
                </a:solidFill>
              </a:rPr>
              <a:t>Quartus Project Settings</a:t>
            </a:r>
          </a:p>
          <a:p>
            <a:r>
              <a:rPr lang="en-US" altLang="zh-TW" sz="2400" dirty="0">
                <a:solidFill>
                  <a:schemeClr val="bg1">
                    <a:lumMod val="95000"/>
                  </a:schemeClr>
                </a:solidFill>
              </a:rPr>
              <a:t>RTL Simulation with Qsys IP</a:t>
            </a:r>
          </a:p>
          <a:p>
            <a:r>
              <a:rPr lang="en-US" altLang="zh-TW" sz="2400" dirty="0"/>
              <a:t>Extension</a:t>
            </a:r>
          </a:p>
        </p:txBody>
      </p:sp>
    </p:spTree>
    <p:extLst>
      <p:ext uri="{BB962C8B-B14F-4D97-AF65-F5344CB8AC3E}">
        <p14:creationId xmlns:p14="http://schemas.microsoft.com/office/powerpoint/2010/main" val="20072214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543449"/>
            <a:ext cx="7886700" cy="994172"/>
          </a:xfrm>
        </p:spPr>
        <p:txBody>
          <a:bodyPr/>
          <a:lstStyle/>
          <a:p>
            <a:r>
              <a:rPr lang="en-US" altLang="zh-TW" dirty="0"/>
              <a:t>Extension</a:t>
            </a:r>
            <a:endParaRPr lang="zh-TW" altLang="en-US" dirty="0"/>
          </a:p>
        </p:txBody>
      </p:sp>
      <p:sp>
        <p:nvSpPr>
          <p:cNvPr id="35" name="內容版面配置區 2">
            <a:extLst>
              <a:ext uri="{FF2B5EF4-FFF2-40B4-BE49-F238E27FC236}">
                <a16:creationId xmlns:a16="http://schemas.microsoft.com/office/drawing/2014/main" id="{32A50F1A-0C61-4024-97CA-A71D85E51BE4}"/>
              </a:ext>
            </a:extLst>
          </p:cNvPr>
          <p:cNvSpPr>
            <a:spLocks noGrp="1"/>
          </p:cNvSpPr>
          <p:nvPr>
            <p:ph idx="1"/>
          </p:nvPr>
        </p:nvSpPr>
        <p:spPr>
          <a:xfrm>
            <a:off x="628650" y="1512449"/>
            <a:ext cx="7633608" cy="3431381"/>
          </a:xfrm>
        </p:spPr>
        <p:txBody>
          <a:bodyPr>
            <a:normAutofit/>
          </a:bodyPr>
          <a:lstStyle/>
          <a:p>
            <a:r>
              <a:rPr lang="en-US" altLang="zh-TW" dirty="0"/>
              <a:t>Directly Data Transmission between Riffa and DRAM</a:t>
            </a:r>
          </a:p>
          <a:p>
            <a:r>
              <a:rPr lang="en-US" altLang="zh-TW" dirty="0"/>
              <a:t>RTL Simulation with Qsys IP and </a:t>
            </a:r>
            <a:r>
              <a:rPr lang="en-US" altLang="zh-TW" i="1" u="sng" dirty="0"/>
              <a:t>SODIMM Model</a:t>
            </a:r>
          </a:p>
          <a:p>
            <a:r>
              <a:rPr lang="en-US" altLang="zh-TW" dirty="0"/>
              <a:t>RTL Simulation with hand-crafted</a:t>
            </a:r>
            <a:r>
              <a:rPr lang="zh-TW" altLang="en-US" dirty="0"/>
              <a:t> </a:t>
            </a:r>
            <a:r>
              <a:rPr lang="en-US" altLang="zh-TW" dirty="0"/>
              <a:t>full-function </a:t>
            </a:r>
            <a:r>
              <a:rPr lang="en-US" altLang="zh-TW" i="1" u="sng" dirty="0"/>
              <a:t>amm slave model</a:t>
            </a:r>
          </a:p>
          <a:p>
            <a:r>
              <a:rPr lang="en-US" altLang="zh-TW" dirty="0"/>
              <a:t>Low-Latency DDR Access</a:t>
            </a:r>
          </a:p>
          <a:p>
            <a:pPr lvl="1"/>
            <a:r>
              <a:rPr lang="en-US" altLang="zh-TW" dirty="0"/>
              <a:t>Avalon-MM Burst Mode</a:t>
            </a:r>
          </a:p>
          <a:p>
            <a:pPr lvl="1"/>
            <a:r>
              <a:rPr lang="en-US" altLang="zh-TW" dirty="0"/>
              <a:t>Avalon-MM DDR Memory Half-Rate Bridge</a:t>
            </a:r>
          </a:p>
          <a:p>
            <a:r>
              <a:rPr lang="en-US" altLang="zh-TW" dirty="0"/>
              <a:t>Timing Violation</a:t>
            </a:r>
          </a:p>
        </p:txBody>
      </p:sp>
      <p:sp>
        <p:nvSpPr>
          <p:cNvPr id="3" name="投影片編號版面配置區 2">
            <a:extLst>
              <a:ext uri="{FF2B5EF4-FFF2-40B4-BE49-F238E27FC236}">
                <a16:creationId xmlns:a16="http://schemas.microsoft.com/office/drawing/2014/main" id="{82BEB2C9-A1AD-411E-BB95-45BEAA9CB4A2}"/>
              </a:ext>
            </a:extLst>
          </p:cNvPr>
          <p:cNvSpPr>
            <a:spLocks noGrp="1"/>
          </p:cNvSpPr>
          <p:nvPr>
            <p:ph type="sldNum" sz="quarter" idx="12"/>
          </p:nvPr>
        </p:nvSpPr>
        <p:spPr/>
        <p:txBody>
          <a:bodyPr/>
          <a:lstStyle/>
          <a:p>
            <a:fld id="{AE4B70F8-4499-4EB5-A47F-9F74713612AE}" type="slidenum">
              <a:rPr lang="zh-TW" altLang="en-US" smtClean="0"/>
              <a:t>82</a:t>
            </a:fld>
            <a:endParaRPr lang="zh-TW" altLang="en-US" dirty="0"/>
          </a:p>
        </p:txBody>
      </p:sp>
    </p:spTree>
    <p:extLst>
      <p:ext uri="{BB962C8B-B14F-4D97-AF65-F5344CB8AC3E}">
        <p14:creationId xmlns:p14="http://schemas.microsoft.com/office/powerpoint/2010/main" val="7325992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19FB3-7E60-4020-A743-67C506FCCB8B}"/>
              </a:ext>
            </a:extLst>
          </p:cNvPr>
          <p:cNvSpPr>
            <a:spLocks noGrp="1"/>
          </p:cNvSpPr>
          <p:nvPr>
            <p:ph type="title"/>
          </p:nvPr>
        </p:nvSpPr>
        <p:spPr>
          <a:xfrm>
            <a:off x="628650" y="557034"/>
            <a:ext cx="7886700" cy="994172"/>
          </a:xfrm>
        </p:spPr>
        <p:txBody>
          <a:bodyPr/>
          <a:lstStyle/>
          <a:p>
            <a:r>
              <a:rPr lang="en-US" altLang="zh-TW" dirty="0"/>
              <a:t>Appendix</a:t>
            </a:r>
            <a:endParaRPr lang="zh-TW" altLang="en-US" dirty="0"/>
          </a:p>
        </p:txBody>
      </p:sp>
      <p:sp>
        <p:nvSpPr>
          <p:cNvPr id="4" name="內容版面配置區 2">
            <a:extLst>
              <a:ext uri="{FF2B5EF4-FFF2-40B4-BE49-F238E27FC236}">
                <a16:creationId xmlns:a16="http://schemas.microsoft.com/office/drawing/2014/main" id="{4CB9BFA9-D1F8-43AB-8772-A676F13ADAD1}"/>
              </a:ext>
            </a:extLst>
          </p:cNvPr>
          <p:cNvSpPr>
            <a:spLocks noGrp="1"/>
          </p:cNvSpPr>
          <p:nvPr>
            <p:ph idx="1"/>
          </p:nvPr>
        </p:nvSpPr>
        <p:spPr>
          <a:xfrm>
            <a:off x="628650" y="1551206"/>
            <a:ext cx="7756072" cy="3431381"/>
          </a:xfrm>
        </p:spPr>
        <p:txBody>
          <a:bodyPr>
            <a:normAutofit/>
          </a:bodyPr>
          <a:lstStyle/>
          <a:p>
            <a:r>
              <a:rPr lang="en-US" altLang="zh-TW" dirty="0"/>
              <a:t>DDR3 SDRAM Controller with </a:t>
            </a:r>
            <a:r>
              <a:rPr lang="en-US" altLang="zh-TW" dirty="0" err="1"/>
              <a:t>UniPHY</a:t>
            </a:r>
            <a:endParaRPr lang="en-US" altLang="zh-TW" dirty="0"/>
          </a:p>
          <a:p>
            <a:pPr lvl="1"/>
            <a:r>
              <a:rPr lang="zh-TW" altLang="en-US" dirty="0"/>
              <a:t>使用在</a:t>
            </a:r>
            <a:r>
              <a:rPr lang="en-US" altLang="zh-TW" dirty="0"/>
              <a:t>DE5</a:t>
            </a:r>
            <a:r>
              <a:rPr lang="zh-TW" altLang="en-US" dirty="0"/>
              <a:t>板子</a:t>
            </a:r>
            <a:r>
              <a:rPr lang="en-US" altLang="zh-TW" dirty="0"/>
              <a:t>(Stratix V FPGA)</a:t>
            </a:r>
            <a:r>
              <a:rPr lang="zh-TW" altLang="en-US" dirty="0"/>
              <a:t>上時所需的</a:t>
            </a:r>
            <a:r>
              <a:rPr lang="en-US" altLang="zh-TW" dirty="0"/>
              <a:t>IP</a:t>
            </a:r>
            <a:r>
              <a:rPr lang="zh-TW" altLang="en-US" dirty="0"/>
              <a:t>，與</a:t>
            </a:r>
            <a:r>
              <a:rPr lang="en-US" altLang="zh-TW" dirty="0"/>
              <a:t>EMIF</a:t>
            </a:r>
            <a:r>
              <a:rPr lang="zh-TW" altLang="en-US" dirty="0"/>
              <a:t>的功能大同小異。</a:t>
            </a:r>
            <a:endParaRPr lang="en-US" altLang="zh-TW" dirty="0"/>
          </a:p>
          <a:p>
            <a:pPr lvl="1"/>
            <a:r>
              <a:rPr lang="en-US" altLang="zh-TW" dirty="0"/>
              <a:t>IP</a:t>
            </a:r>
            <a:r>
              <a:rPr lang="zh-TW" altLang="en-US" dirty="0"/>
              <a:t>參數設定與</a:t>
            </a:r>
            <a:r>
              <a:rPr lang="en-US" altLang="zh-TW" dirty="0"/>
              <a:t>pin assignment</a:t>
            </a:r>
            <a:r>
              <a:rPr lang="zh-TW" altLang="en-US" dirty="0"/>
              <a:t>請參考附件</a:t>
            </a:r>
            <a:r>
              <a:rPr lang="en-US" altLang="zh-TW" dirty="0"/>
              <a:t>DRAM_DE5.zip</a:t>
            </a:r>
          </a:p>
        </p:txBody>
      </p:sp>
      <p:sp>
        <p:nvSpPr>
          <p:cNvPr id="5" name="矩形 4">
            <a:extLst>
              <a:ext uri="{FF2B5EF4-FFF2-40B4-BE49-F238E27FC236}">
                <a16:creationId xmlns:a16="http://schemas.microsoft.com/office/drawing/2014/main" id="{1E0E0D8A-C81A-4AB4-AEAF-36EBD6FDB2ED}"/>
              </a:ext>
            </a:extLst>
          </p:cNvPr>
          <p:cNvSpPr/>
          <p:nvPr/>
        </p:nvSpPr>
        <p:spPr>
          <a:xfrm>
            <a:off x="4038978" y="4352004"/>
            <a:ext cx="1049111" cy="1277554"/>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chemeClr val="tx1"/>
                </a:solidFill>
              </a:rPr>
              <a:t>SDRAM Control</a:t>
            </a:r>
            <a:endParaRPr lang="zh-TW" altLang="en-US" sz="2100" dirty="0">
              <a:solidFill>
                <a:schemeClr val="tx1"/>
              </a:solidFill>
            </a:endParaRPr>
          </a:p>
        </p:txBody>
      </p:sp>
      <p:sp>
        <p:nvSpPr>
          <p:cNvPr id="6" name="箭號: 左-右雙向 5">
            <a:extLst>
              <a:ext uri="{FF2B5EF4-FFF2-40B4-BE49-F238E27FC236}">
                <a16:creationId xmlns:a16="http://schemas.microsoft.com/office/drawing/2014/main" id="{62AFAF37-9F67-44AE-BEBA-2C51DFA75D08}"/>
              </a:ext>
            </a:extLst>
          </p:cNvPr>
          <p:cNvSpPr/>
          <p:nvPr/>
        </p:nvSpPr>
        <p:spPr>
          <a:xfrm>
            <a:off x="2541418" y="5067739"/>
            <a:ext cx="1159631" cy="36858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sp>
        <p:nvSpPr>
          <p:cNvPr id="7" name="文字方塊 6">
            <a:extLst>
              <a:ext uri="{FF2B5EF4-FFF2-40B4-BE49-F238E27FC236}">
                <a16:creationId xmlns:a16="http://schemas.microsoft.com/office/drawing/2014/main" id="{E3534275-5A6B-4F25-B271-9C60D87A1EBA}"/>
              </a:ext>
            </a:extLst>
          </p:cNvPr>
          <p:cNvSpPr txBox="1"/>
          <p:nvPr/>
        </p:nvSpPr>
        <p:spPr>
          <a:xfrm>
            <a:off x="2250718" y="4613255"/>
            <a:ext cx="1741032" cy="369332"/>
          </a:xfrm>
          <a:prstGeom prst="rect">
            <a:avLst/>
          </a:prstGeom>
          <a:noFill/>
        </p:spPr>
        <p:txBody>
          <a:bodyPr wrap="square" rtlCol="0">
            <a:spAutoFit/>
          </a:bodyPr>
          <a:lstStyle/>
          <a:p>
            <a:pPr algn="ctr"/>
            <a:r>
              <a:rPr lang="en-US" altLang="zh-TW" sz="1800" dirty="0"/>
              <a:t>DDR3 Protocol</a:t>
            </a:r>
            <a:endParaRPr lang="zh-TW" altLang="en-US" sz="1800" dirty="0"/>
          </a:p>
        </p:txBody>
      </p:sp>
      <p:sp>
        <p:nvSpPr>
          <p:cNvPr id="8" name="文字方塊 7">
            <a:extLst>
              <a:ext uri="{FF2B5EF4-FFF2-40B4-BE49-F238E27FC236}">
                <a16:creationId xmlns:a16="http://schemas.microsoft.com/office/drawing/2014/main" id="{BE60465E-0170-4992-9297-D3989D9D5041}"/>
              </a:ext>
            </a:extLst>
          </p:cNvPr>
          <p:cNvSpPr txBox="1"/>
          <p:nvPr/>
        </p:nvSpPr>
        <p:spPr>
          <a:xfrm>
            <a:off x="5088089" y="4359729"/>
            <a:ext cx="2005656" cy="646331"/>
          </a:xfrm>
          <a:prstGeom prst="rect">
            <a:avLst/>
          </a:prstGeom>
          <a:noFill/>
        </p:spPr>
        <p:txBody>
          <a:bodyPr wrap="square" rtlCol="0">
            <a:spAutoFit/>
          </a:bodyPr>
          <a:lstStyle/>
          <a:p>
            <a:pPr algn="ctr"/>
            <a:r>
              <a:rPr lang="en-US" altLang="zh-TW" sz="1800" dirty="0"/>
              <a:t>Avalon Memory-Mapped Protocol</a:t>
            </a:r>
            <a:endParaRPr lang="zh-TW" altLang="en-US" sz="1800" dirty="0"/>
          </a:p>
        </p:txBody>
      </p:sp>
      <p:sp>
        <p:nvSpPr>
          <p:cNvPr id="9" name="箭號: 左-右雙向 8">
            <a:extLst>
              <a:ext uri="{FF2B5EF4-FFF2-40B4-BE49-F238E27FC236}">
                <a16:creationId xmlns:a16="http://schemas.microsoft.com/office/drawing/2014/main" id="{87795414-D762-4759-B101-C2D8F7F51D84}"/>
              </a:ext>
            </a:extLst>
          </p:cNvPr>
          <p:cNvSpPr/>
          <p:nvPr/>
        </p:nvSpPr>
        <p:spPr>
          <a:xfrm>
            <a:off x="5511101" y="5067740"/>
            <a:ext cx="1159631" cy="36858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sp>
        <p:nvSpPr>
          <p:cNvPr id="10" name="矩形 9">
            <a:extLst>
              <a:ext uri="{FF2B5EF4-FFF2-40B4-BE49-F238E27FC236}">
                <a16:creationId xmlns:a16="http://schemas.microsoft.com/office/drawing/2014/main" id="{24FEA796-7E62-4DBB-ABC7-5D72EFE0C600}"/>
              </a:ext>
            </a:extLst>
          </p:cNvPr>
          <p:cNvSpPr/>
          <p:nvPr/>
        </p:nvSpPr>
        <p:spPr>
          <a:xfrm>
            <a:off x="1063152" y="4360602"/>
            <a:ext cx="1187566" cy="1277554"/>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chemeClr val="tx1"/>
                </a:solidFill>
              </a:rPr>
              <a:t>DDR3</a:t>
            </a:r>
          </a:p>
          <a:p>
            <a:pPr algn="ctr"/>
            <a:r>
              <a:rPr lang="en-US" altLang="zh-TW" sz="2100" dirty="0">
                <a:solidFill>
                  <a:schemeClr val="tx1"/>
                </a:solidFill>
              </a:rPr>
              <a:t>Memory</a:t>
            </a:r>
            <a:endParaRPr lang="zh-TW" altLang="en-US" sz="2100" dirty="0">
              <a:solidFill>
                <a:schemeClr val="tx1"/>
              </a:solidFill>
            </a:endParaRPr>
          </a:p>
        </p:txBody>
      </p:sp>
      <p:sp>
        <p:nvSpPr>
          <p:cNvPr id="11" name="矩形 10">
            <a:extLst>
              <a:ext uri="{FF2B5EF4-FFF2-40B4-BE49-F238E27FC236}">
                <a16:creationId xmlns:a16="http://schemas.microsoft.com/office/drawing/2014/main" id="{6F3A3B1C-560F-4DAE-8D09-9CADCF2EB3F0}"/>
              </a:ext>
            </a:extLst>
          </p:cNvPr>
          <p:cNvSpPr/>
          <p:nvPr/>
        </p:nvSpPr>
        <p:spPr>
          <a:xfrm>
            <a:off x="7093745" y="4360602"/>
            <a:ext cx="1131208" cy="1277554"/>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solidFill>
                  <a:schemeClr val="tx1"/>
                </a:solidFill>
              </a:rPr>
              <a:t>User Logic</a:t>
            </a:r>
            <a:endParaRPr lang="zh-TW" altLang="en-US" sz="2100" dirty="0">
              <a:solidFill>
                <a:schemeClr val="tx1"/>
              </a:solidFill>
            </a:endParaRPr>
          </a:p>
        </p:txBody>
      </p:sp>
      <p:sp>
        <p:nvSpPr>
          <p:cNvPr id="3" name="投影片編號版面配置區 2">
            <a:extLst>
              <a:ext uri="{FF2B5EF4-FFF2-40B4-BE49-F238E27FC236}">
                <a16:creationId xmlns:a16="http://schemas.microsoft.com/office/drawing/2014/main" id="{1CD61F39-1B67-4A53-B2E8-9EE73595F0DA}"/>
              </a:ext>
            </a:extLst>
          </p:cNvPr>
          <p:cNvSpPr>
            <a:spLocks noGrp="1"/>
          </p:cNvSpPr>
          <p:nvPr>
            <p:ph type="sldNum" sz="quarter" idx="12"/>
          </p:nvPr>
        </p:nvSpPr>
        <p:spPr/>
        <p:txBody>
          <a:bodyPr/>
          <a:lstStyle/>
          <a:p>
            <a:fld id="{AE4B70F8-4499-4EB5-A47F-9F74713612AE}" type="slidenum">
              <a:rPr lang="zh-TW" altLang="en-US" smtClean="0"/>
              <a:t>83</a:t>
            </a:fld>
            <a:endParaRPr lang="zh-TW" altLang="en-US" dirty="0"/>
          </a:p>
        </p:txBody>
      </p:sp>
    </p:spTree>
    <p:extLst>
      <p:ext uri="{BB962C8B-B14F-4D97-AF65-F5344CB8AC3E}">
        <p14:creationId xmlns:p14="http://schemas.microsoft.com/office/powerpoint/2010/main" val="2378099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5"/>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Times New Roman"/>
              <a:buNone/>
            </a:pPr>
            <a:r>
              <a:rPr lang="en-US"/>
              <a:t>Appendix</a:t>
            </a:r>
            <a:endParaRPr/>
          </a:p>
        </p:txBody>
      </p:sp>
      <p:sp>
        <p:nvSpPr>
          <p:cNvPr id="509" name="Google Shape;509;p35"/>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510" name="Google Shape;510;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511" name="Google Shape;511;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6"/>
          <p:cNvSpPr txBox="1">
            <a:spLocks noGrp="1"/>
          </p:cNvSpPr>
          <p:nvPr>
            <p:ph type="ctrTitle"/>
          </p:nvPr>
        </p:nvSpPr>
        <p:spPr>
          <a:xfrm>
            <a:off x="685800" y="1895662"/>
            <a:ext cx="7772400" cy="382563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dirty="0">
                <a:latin typeface="Times New Roman"/>
                <a:ea typeface="Times New Roman"/>
                <a:cs typeface="Times New Roman"/>
                <a:sym typeface="Times New Roman"/>
              </a:rPr>
              <a:t>Appendix 1: Modifying PCIe</a:t>
            </a:r>
            <a:br>
              <a:rPr lang="en-US" sz="3600" dirty="0">
                <a:solidFill>
                  <a:srgbClr val="D8D8D8"/>
                </a:solidFill>
                <a:latin typeface="Times New Roman"/>
                <a:ea typeface="Times New Roman"/>
                <a:cs typeface="Times New Roman"/>
                <a:sym typeface="Times New Roman"/>
              </a:rPr>
            </a:br>
            <a:r>
              <a:rPr lang="en-US" sz="3600" dirty="0">
                <a:solidFill>
                  <a:srgbClr val="D8D8D8"/>
                </a:solidFill>
                <a:latin typeface="Times New Roman"/>
                <a:ea typeface="Times New Roman"/>
                <a:cs typeface="Times New Roman"/>
                <a:sym typeface="Times New Roman"/>
              </a:rPr>
              <a:t>Appendix 2</a:t>
            </a:r>
            <a:r>
              <a:rPr lang="en-US" sz="3600" dirty="0">
                <a:solidFill>
                  <a:srgbClr val="D8D8D8"/>
                </a:solidFill>
              </a:rPr>
              <a:t>: _CLK version</a:t>
            </a:r>
            <a:br>
              <a:rPr lang="en-US" sz="3600" dirty="0">
                <a:solidFill>
                  <a:srgbClr val="D8D8D8"/>
                </a:solidFill>
              </a:rPr>
            </a:br>
            <a:r>
              <a:rPr lang="en-US" sz="3600" dirty="0">
                <a:solidFill>
                  <a:srgbClr val="D8D8D8"/>
                </a:solidFill>
              </a:rPr>
              <a:t>Appendix 4: DE5a</a:t>
            </a:r>
            <a:br>
              <a:rPr lang="en-US" sz="3600" dirty="0">
                <a:solidFill>
                  <a:srgbClr val="D8D8D8"/>
                </a:solidFill>
              </a:rPr>
            </a:br>
            <a:r>
              <a:rPr lang="en-US" sz="3600" dirty="0">
                <a:solidFill>
                  <a:srgbClr val="D8D8D8"/>
                </a:solidFill>
              </a:rPr>
              <a:t>Appendix 5: Setting up FPGA</a:t>
            </a:r>
            <a:br>
              <a:rPr lang="en-US" sz="3600" dirty="0">
                <a:solidFill>
                  <a:srgbClr val="D8D8D8"/>
                </a:solidFill>
              </a:rPr>
            </a:br>
            <a:r>
              <a:rPr lang="en-US" sz="3600" dirty="0">
                <a:solidFill>
                  <a:srgbClr val="D8D8D8"/>
                </a:solidFill>
              </a:rPr>
              <a:t>Appendix 6: Modify I/O more output</a:t>
            </a:r>
            <a:endParaRPr sz="3600" dirty="0">
              <a:solidFill>
                <a:srgbClr val="D8D8D8"/>
              </a:solidFill>
            </a:endParaRPr>
          </a:p>
        </p:txBody>
      </p:sp>
      <p:sp>
        <p:nvSpPr>
          <p:cNvPr id="517" name="Google Shape;517;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85</a:t>
            </a:fld>
            <a:endParaRPr/>
          </a:p>
        </p:txBody>
      </p:sp>
      <p:sp>
        <p:nvSpPr>
          <p:cNvPr id="518" name="Google Shape;518;p3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7"/>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Modifying the PCIE</a:t>
            </a:r>
            <a:endParaRPr>
              <a:latin typeface="Times New Roman"/>
              <a:ea typeface="Times New Roman"/>
              <a:cs typeface="Times New Roman"/>
              <a:sym typeface="Times New Roman"/>
            </a:endParaRPr>
          </a:p>
        </p:txBody>
      </p:sp>
      <p:sp>
        <p:nvSpPr>
          <p:cNvPr id="524" name="Google Shape;524;p37"/>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latin typeface="Times New Roman"/>
                <a:ea typeface="Times New Roman"/>
                <a:cs typeface="Times New Roman"/>
                <a:sym typeface="Times New Roman"/>
              </a:rPr>
              <a:t>GEN</a:t>
            </a:r>
            <a:endParaRPr/>
          </a:p>
          <a:p>
            <a:pPr marL="685800" lvl="1" indent="-228600" algn="l" rtl="0">
              <a:lnSpc>
                <a:spcPct val="90000"/>
              </a:lnSpc>
              <a:spcBef>
                <a:spcPts val="500"/>
              </a:spcBef>
              <a:spcAft>
                <a:spcPts val="0"/>
              </a:spcAft>
              <a:buClr>
                <a:schemeClr val="dk1"/>
              </a:buClr>
              <a:buSzPts val="1800"/>
              <a:buChar char="˗"/>
            </a:pPr>
            <a:r>
              <a:rPr lang="en-US">
                <a:latin typeface="Times New Roman"/>
                <a:ea typeface="Times New Roman"/>
                <a:cs typeface="Times New Roman"/>
                <a:sym typeface="Times New Roman"/>
              </a:rPr>
              <a:t>1/2/3</a:t>
            </a:r>
            <a:endParaRPr/>
          </a:p>
          <a:p>
            <a:pPr marL="228600" lvl="0" indent="-228600" algn="l" rtl="0">
              <a:lnSpc>
                <a:spcPct val="90000"/>
              </a:lnSpc>
              <a:spcBef>
                <a:spcPts val="1000"/>
              </a:spcBef>
              <a:spcAft>
                <a:spcPts val="0"/>
              </a:spcAft>
              <a:buClr>
                <a:schemeClr val="dk1"/>
              </a:buClr>
              <a:buSzPts val="2000"/>
              <a:buChar char="•"/>
            </a:pPr>
            <a:r>
              <a:rPr lang="en-US">
                <a:latin typeface="Times New Roman"/>
                <a:ea typeface="Times New Roman"/>
                <a:cs typeface="Times New Roman"/>
                <a:sym typeface="Times New Roman"/>
              </a:rPr>
              <a:t>LANE</a:t>
            </a:r>
            <a:endParaRPr/>
          </a:p>
          <a:p>
            <a:pPr marL="685800" lvl="1" indent="-228600" algn="l" rtl="0">
              <a:lnSpc>
                <a:spcPct val="90000"/>
              </a:lnSpc>
              <a:spcBef>
                <a:spcPts val="500"/>
              </a:spcBef>
              <a:spcAft>
                <a:spcPts val="0"/>
              </a:spcAft>
              <a:buClr>
                <a:schemeClr val="dk1"/>
              </a:buClr>
              <a:buSzPts val="1800"/>
              <a:buChar char="˗"/>
            </a:pPr>
            <a:r>
              <a:rPr lang="en-US">
                <a:latin typeface="Times New Roman"/>
                <a:ea typeface="Times New Roman"/>
                <a:cs typeface="Times New Roman"/>
                <a:sym typeface="Times New Roman"/>
              </a:rPr>
              <a:t>x1/x2/x4/x8/x16</a:t>
            </a:r>
            <a:endParaRPr/>
          </a:p>
          <a:p>
            <a:pPr marL="228600" lvl="0" indent="-228600" algn="l" rtl="0">
              <a:lnSpc>
                <a:spcPct val="90000"/>
              </a:lnSpc>
              <a:spcBef>
                <a:spcPts val="1000"/>
              </a:spcBef>
              <a:spcAft>
                <a:spcPts val="0"/>
              </a:spcAft>
              <a:buClr>
                <a:schemeClr val="dk1"/>
              </a:buClr>
              <a:buSzPts val="2000"/>
              <a:buChar char="•"/>
            </a:pPr>
            <a:r>
              <a:rPr lang="en-US">
                <a:latin typeface="Times New Roman"/>
                <a:ea typeface="Times New Roman"/>
                <a:cs typeface="Times New Roman"/>
                <a:sym typeface="Times New Roman"/>
              </a:rPr>
              <a:t>62.5 MHz:</a:t>
            </a:r>
            <a:endParaRPr/>
          </a:p>
          <a:p>
            <a:pPr marL="685800" lvl="1" indent="-228600" algn="l" rtl="0">
              <a:lnSpc>
                <a:spcPct val="90000"/>
              </a:lnSpc>
              <a:spcBef>
                <a:spcPts val="500"/>
              </a:spcBef>
              <a:spcAft>
                <a:spcPts val="0"/>
              </a:spcAft>
              <a:buClr>
                <a:schemeClr val="dk1"/>
              </a:buClr>
              <a:buSzPts val="1800"/>
              <a:buChar char="˗"/>
            </a:pPr>
            <a:r>
              <a:rPr lang="en-US">
                <a:latin typeface="Times New Roman"/>
                <a:ea typeface="Times New Roman"/>
                <a:cs typeface="Times New Roman"/>
                <a:sym typeface="Times New Roman"/>
              </a:rPr>
              <a:t>Gen1x1</a:t>
            </a:r>
            <a:endParaRPr/>
          </a:p>
          <a:p>
            <a:pPr marL="228600" lvl="0" indent="-228600" algn="l" rtl="0">
              <a:lnSpc>
                <a:spcPct val="90000"/>
              </a:lnSpc>
              <a:spcBef>
                <a:spcPts val="1000"/>
              </a:spcBef>
              <a:spcAft>
                <a:spcPts val="0"/>
              </a:spcAft>
              <a:buClr>
                <a:schemeClr val="dk1"/>
              </a:buClr>
              <a:buSzPts val="2000"/>
              <a:buChar char="•"/>
            </a:pPr>
            <a:r>
              <a:rPr lang="en-US">
                <a:latin typeface="Times New Roman"/>
                <a:ea typeface="Times New Roman"/>
                <a:cs typeface="Times New Roman"/>
                <a:sym typeface="Times New Roman"/>
              </a:rPr>
              <a:t>125 MHz:</a:t>
            </a:r>
            <a:endParaRPr/>
          </a:p>
          <a:p>
            <a:pPr marL="685800" lvl="1" indent="-228600" algn="l" rtl="0">
              <a:lnSpc>
                <a:spcPct val="90000"/>
              </a:lnSpc>
              <a:spcBef>
                <a:spcPts val="500"/>
              </a:spcBef>
              <a:spcAft>
                <a:spcPts val="0"/>
              </a:spcAft>
              <a:buClr>
                <a:schemeClr val="dk1"/>
              </a:buClr>
              <a:buSzPts val="1800"/>
              <a:buChar char="˗"/>
            </a:pPr>
            <a:r>
              <a:rPr lang="en-US">
                <a:latin typeface="Times New Roman"/>
                <a:ea typeface="Times New Roman"/>
                <a:cs typeface="Times New Roman"/>
                <a:sym typeface="Times New Roman"/>
              </a:rPr>
              <a:t>Gen1x2, Gen1x4 </a:t>
            </a:r>
            <a:endParaRPr/>
          </a:p>
          <a:p>
            <a:pPr marL="685800" lvl="1" indent="-228600" algn="l" rtl="0">
              <a:lnSpc>
                <a:spcPct val="90000"/>
              </a:lnSpc>
              <a:spcBef>
                <a:spcPts val="500"/>
              </a:spcBef>
              <a:spcAft>
                <a:spcPts val="0"/>
              </a:spcAft>
              <a:buClr>
                <a:schemeClr val="dk1"/>
              </a:buClr>
              <a:buSzPts val="1800"/>
              <a:buChar char="˗"/>
            </a:pPr>
            <a:r>
              <a:rPr lang="en-US">
                <a:latin typeface="Times New Roman"/>
                <a:ea typeface="Times New Roman"/>
                <a:cs typeface="Times New Roman"/>
                <a:sym typeface="Times New Roman"/>
              </a:rPr>
              <a:t>Gen2x1, Gen2x2, Gen2x4</a:t>
            </a:r>
            <a:endParaRPr>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1800"/>
              <a:buChar char="˗"/>
            </a:pPr>
            <a:r>
              <a:rPr lang="en-US">
                <a:latin typeface="Times New Roman"/>
                <a:ea typeface="Times New Roman"/>
                <a:cs typeface="Times New Roman"/>
                <a:sym typeface="Times New Roman"/>
              </a:rPr>
              <a:t>Gen3x1, Gen3x2</a:t>
            </a:r>
            <a:endParaRPr/>
          </a:p>
          <a:p>
            <a:pPr marL="228600" lvl="0" indent="-228600" algn="l" rtl="0">
              <a:lnSpc>
                <a:spcPct val="90000"/>
              </a:lnSpc>
              <a:spcBef>
                <a:spcPts val="1000"/>
              </a:spcBef>
              <a:spcAft>
                <a:spcPts val="0"/>
              </a:spcAft>
              <a:buClr>
                <a:schemeClr val="dk1"/>
              </a:buClr>
              <a:buSzPts val="2000"/>
              <a:buChar char="•"/>
            </a:pPr>
            <a:r>
              <a:rPr lang="en-US">
                <a:latin typeface="Times New Roman"/>
                <a:ea typeface="Times New Roman"/>
                <a:cs typeface="Times New Roman"/>
                <a:sym typeface="Times New Roman"/>
              </a:rPr>
              <a:t>250 MHz:</a:t>
            </a:r>
            <a:endParaRPr/>
          </a:p>
          <a:p>
            <a:pPr marL="685800" lvl="1" indent="-228600" algn="l" rtl="0">
              <a:lnSpc>
                <a:spcPct val="90000"/>
              </a:lnSpc>
              <a:spcBef>
                <a:spcPts val="500"/>
              </a:spcBef>
              <a:spcAft>
                <a:spcPts val="0"/>
              </a:spcAft>
              <a:buClr>
                <a:schemeClr val="dk1"/>
              </a:buClr>
              <a:buSzPts val="1800"/>
              <a:buChar char="˗"/>
            </a:pPr>
            <a:r>
              <a:rPr lang="en-US">
                <a:latin typeface="Times New Roman"/>
                <a:ea typeface="Times New Roman"/>
                <a:cs typeface="Times New Roman"/>
                <a:sym typeface="Times New Roman"/>
              </a:rPr>
              <a:t>Gen2x8</a:t>
            </a:r>
            <a:endParaRPr/>
          </a:p>
          <a:p>
            <a:pPr marL="685800" lvl="1" indent="-228600" algn="l" rtl="0">
              <a:lnSpc>
                <a:spcPct val="90000"/>
              </a:lnSpc>
              <a:spcBef>
                <a:spcPts val="500"/>
              </a:spcBef>
              <a:spcAft>
                <a:spcPts val="0"/>
              </a:spcAft>
              <a:buClr>
                <a:schemeClr val="dk1"/>
              </a:buClr>
              <a:buSzPts val="1800"/>
              <a:buChar char="˗"/>
            </a:pPr>
            <a:r>
              <a:rPr lang="en-US">
                <a:latin typeface="Times New Roman"/>
                <a:ea typeface="Times New Roman"/>
                <a:cs typeface="Times New Roman"/>
                <a:sym typeface="Times New Roman"/>
              </a:rPr>
              <a:t>Gen3x4, Gen 3x8</a:t>
            </a:r>
            <a:endParaRPr>
              <a:latin typeface="Times New Roman"/>
              <a:ea typeface="Times New Roman"/>
              <a:cs typeface="Times New Roman"/>
              <a:sym typeface="Times New Roman"/>
            </a:endParaRPr>
          </a:p>
        </p:txBody>
      </p:sp>
      <p:sp>
        <p:nvSpPr>
          <p:cNvPr id="525" name="Google Shape;525;p37"/>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526" name="Google Shape;526;p37"/>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8"/>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Modifying the PCIe on the Qsys</a:t>
            </a:r>
            <a:endParaRPr dirty="0">
              <a:latin typeface="Times New Roman"/>
              <a:ea typeface="Times New Roman"/>
              <a:cs typeface="Times New Roman"/>
              <a:sym typeface="Times New Roman"/>
            </a:endParaRPr>
          </a:p>
        </p:txBody>
      </p:sp>
      <p:sp>
        <p:nvSpPr>
          <p:cNvPr id="532" name="Google Shape;532;p38"/>
          <p:cNvSpPr txBox="1">
            <a:spLocks noGrp="1"/>
          </p:cNvSpPr>
          <p:nvPr>
            <p:ph type="body" idx="1"/>
          </p:nvPr>
        </p:nvSpPr>
        <p:spPr>
          <a:xfrm>
            <a:off x="477796" y="1252152"/>
            <a:ext cx="8184512" cy="50945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600"/>
              <a:buChar char="•"/>
            </a:pPr>
            <a:r>
              <a:rPr lang="en-US" sz="1600">
                <a:latin typeface="Times New Roman"/>
                <a:ea typeface="Times New Roman"/>
                <a:cs typeface="Times New Roman"/>
                <a:sym typeface="Times New Roman"/>
              </a:rPr>
              <a:t>Double click on</a:t>
            </a:r>
            <a:endParaRPr/>
          </a:p>
          <a:p>
            <a:pPr marL="685800" lvl="1" indent="-228600" algn="l" rtl="0">
              <a:lnSpc>
                <a:spcPct val="90000"/>
              </a:lnSpc>
              <a:spcBef>
                <a:spcPts val="500"/>
              </a:spcBef>
              <a:spcAft>
                <a:spcPts val="0"/>
              </a:spcAft>
              <a:buClr>
                <a:schemeClr val="dk1"/>
              </a:buClr>
              <a:buSzPts val="1400"/>
              <a:buChar char="˗"/>
            </a:pPr>
            <a:r>
              <a:rPr lang="en-US" sz="1400">
                <a:latin typeface="Times New Roman"/>
                <a:ea typeface="Times New Roman"/>
                <a:cs typeface="Times New Roman"/>
                <a:sym typeface="Times New Roman"/>
              </a:rPr>
              <a:t>QSysDE#Gen#x#lf###:pcie_system_inst</a:t>
            </a:r>
            <a:endParaRPr sz="14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Areas to be edited are highlighted</a:t>
            </a:r>
            <a:endParaRPr/>
          </a:p>
          <a:p>
            <a:pPr marL="228600" lvl="0" indent="-228600" algn="l" rtl="0">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Edit settings in PCIeDE#Gen#x#If### first</a:t>
            </a:r>
            <a:endParaRPr/>
          </a:p>
          <a:p>
            <a:pPr marL="228600" lvl="0" indent="-228600" algn="l" rtl="0">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Then for XCVRCtrlGen#x#, and XDRVCtrlGen#x#</a:t>
            </a:r>
            <a:endParaRPr/>
          </a:p>
          <a:p>
            <a:pPr marL="685800" lvl="1" indent="-228600" algn="l" rtl="0">
              <a:lnSpc>
                <a:spcPct val="90000"/>
              </a:lnSpc>
              <a:spcBef>
                <a:spcPts val="500"/>
              </a:spcBef>
              <a:spcAft>
                <a:spcPts val="0"/>
              </a:spcAft>
              <a:buClr>
                <a:schemeClr val="dk1"/>
              </a:buClr>
              <a:buSzPts val="1400"/>
              <a:buChar char="˗"/>
            </a:pPr>
            <a:r>
              <a:rPr lang="en-US" sz="1400">
                <a:latin typeface="Times New Roman"/>
                <a:ea typeface="Times New Roman"/>
                <a:cs typeface="Times New Roman"/>
                <a:sym typeface="Times New Roman"/>
              </a:rPr>
              <a:t>Edit </a:t>
            </a:r>
            <a:r>
              <a:rPr lang="en-US" sz="1400" i="1">
                <a:latin typeface="Times New Roman"/>
                <a:ea typeface="Times New Roman"/>
                <a:cs typeface="Times New Roman"/>
                <a:sym typeface="Times New Roman"/>
              </a:rPr>
              <a:t>Number of reconfiguration interfaces</a:t>
            </a:r>
            <a:r>
              <a:rPr lang="en-US" sz="1400">
                <a:latin typeface="Times New Roman"/>
                <a:ea typeface="Times New Roman"/>
                <a:cs typeface="Times New Roman"/>
                <a:sym typeface="Times New Roman"/>
              </a:rPr>
              <a:t> accordingly</a:t>
            </a:r>
            <a:endParaRPr/>
          </a:p>
        </p:txBody>
      </p:sp>
      <p:sp>
        <p:nvSpPr>
          <p:cNvPr id="533" name="Google Shape;533;p38"/>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87</a:t>
            </a:fld>
            <a:endParaRPr/>
          </a:p>
        </p:txBody>
      </p:sp>
      <p:pic>
        <p:nvPicPr>
          <p:cNvPr id="534" name="Google Shape;534;p38"/>
          <p:cNvPicPr preferRelativeResize="0"/>
          <p:nvPr/>
        </p:nvPicPr>
        <p:blipFill rotWithShape="1">
          <a:blip r:embed="rId3">
            <a:alphaModFix/>
          </a:blip>
          <a:srcRect t="29203" b="15940"/>
          <a:stretch/>
        </p:blipFill>
        <p:spPr>
          <a:xfrm>
            <a:off x="6317539" y="1252152"/>
            <a:ext cx="2777158" cy="1500730"/>
          </a:xfrm>
          <a:prstGeom prst="rect">
            <a:avLst/>
          </a:prstGeom>
          <a:noFill/>
          <a:ln>
            <a:noFill/>
          </a:ln>
        </p:spPr>
      </p:pic>
      <p:pic>
        <p:nvPicPr>
          <p:cNvPr id="535" name="Google Shape;535;p38"/>
          <p:cNvPicPr preferRelativeResize="0"/>
          <p:nvPr/>
        </p:nvPicPr>
        <p:blipFill rotWithShape="1">
          <a:blip r:embed="rId4">
            <a:alphaModFix/>
          </a:blip>
          <a:srcRect/>
          <a:stretch/>
        </p:blipFill>
        <p:spPr>
          <a:xfrm>
            <a:off x="4127574" y="3164040"/>
            <a:ext cx="4840350" cy="3172666"/>
          </a:xfrm>
          <a:prstGeom prst="rect">
            <a:avLst/>
          </a:prstGeom>
          <a:noFill/>
          <a:ln>
            <a:noFill/>
          </a:ln>
        </p:spPr>
      </p:pic>
      <p:sp>
        <p:nvSpPr>
          <p:cNvPr id="536" name="Google Shape;536;p38"/>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537" name="Google Shape;537;p38"/>
          <p:cNvSpPr txBox="1"/>
          <p:nvPr/>
        </p:nvSpPr>
        <p:spPr>
          <a:xfrm>
            <a:off x="262289" y="3164040"/>
            <a:ext cx="3756212"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From 2x8 to 2x4 (250MHz 🡪 125MHz)</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Qsys</a:t>
            </a:r>
            <a:endParaRPr sz="1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PCI Express IP </a:t>
            </a:r>
            <a:r>
              <a:rPr lang="en-US" sz="1800" dirty="0">
                <a:solidFill>
                  <a:srgbClr val="FF0000"/>
                </a:solidFill>
                <a:latin typeface="Calibri"/>
                <a:ea typeface="Calibri"/>
                <a:cs typeface="Calibri"/>
                <a:sym typeface="Calibri"/>
              </a:rPr>
              <a:t>x8 🡪x4</a:t>
            </a:r>
            <a:endParaRPr sz="1800" dirty="0">
              <a:solidFill>
                <a:srgbClr val="FF0000"/>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Number of </a:t>
            </a:r>
            <a:r>
              <a:rPr lang="en-US" sz="1800" dirty="0" err="1">
                <a:solidFill>
                  <a:schemeClr val="dk1"/>
                </a:solidFill>
                <a:latin typeface="Calibri"/>
                <a:ea typeface="Calibri"/>
                <a:cs typeface="Calibri"/>
                <a:sym typeface="Calibri"/>
              </a:rPr>
              <a:t>XCVRCtrl</a:t>
            </a:r>
            <a:r>
              <a:rPr lang="en-US" sz="1800" dirty="0">
                <a:solidFill>
                  <a:schemeClr val="dk1"/>
                </a:solidFill>
                <a:latin typeface="Calibri"/>
                <a:ea typeface="Calibri"/>
                <a:cs typeface="Calibri"/>
                <a:sym typeface="Calibri"/>
              </a:rPr>
              <a:t> </a:t>
            </a:r>
            <a:r>
              <a:rPr lang="en-US" sz="1800" dirty="0">
                <a:solidFill>
                  <a:srgbClr val="FF0000"/>
                </a:solidFill>
                <a:latin typeface="Calibri"/>
                <a:ea typeface="Calibri"/>
                <a:cs typeface="Calibri"/>
                <a:sym typeface="Calibri"/>
              </a:rPr>
              <a:t>10 🡪 5</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Number of </a:t>
            </a:r>
            <a:r>
              <a:rPr lang="en-US" sz="1800" dirty="0" err="1">
                <a:solidFill>
                  <a:schemeClr val="dk1"/>
                </a:solidFill>
                <a:latin typeface="Calibri"/>
                <a:ea typeface="Calibri"/>
                <a:cs typeface="Calibri"/>
                <a:sym typeface="Calibri"/>
              </a:rPr>
              <a:t>XCVRDrv</a:t>
            </a:r>
            <a:r>
              <a:rPr lang="en-US" sz="1800" dirty="0">
                <a:solidFill>
                  <a:schemeClr val="dk1"/>
                </a:solidFill>
                <a:latin typeface="Calibri"/>
                <a:ea typeface="Calibri"/>
                <a:cs typeface="Calibri"/>
                <a:sym typeface="Calibri"/>
              </a:rPr>
              <a:t> </a:t>
            </a:r>
            <a:r>
              <a:rPr lang="en-US" sz="1800" dirty="0">
                <a:solidFill>
                  <a:srgbClr val="FF0000"/>
                </a:solidFill>
                <a:latin typeface="Calibri"/>
                <a:ea typeface="Calibri"/>
                <a:cs typeface="Calibri"/>
                <a:sym typeface="Calibri"/>
              </a:rPr>
              <a:t>10 🡪 5</a:t>
            </a:r>
            <a:endParaRPr dirty="0"/>
          </a:p>
          <a:p>
            <a:pPr marL="0" marR="0" lvl="0" indent="0" algn="l" rtl="0">
              <a:spcBef>
                <a:spcPts val="0"/>
              </a:spcBef>
              <a:spcAft>
                <a:spcPts val="0"/>
              </a:spcAft>
              <a:buNone/>
            </a:pPr>
            <a:r>
              <a:rPr lang="en-US" sz="1800" dirty="0">
                <a:solidFill>
                  <a:srgbClr val="FF0000"/>
                </a:solidFill>
                <a:latin typeface="Calibri"/>
                <a:ea typeface="Calibri"/>
                <a:cs typeface="Calibri"/>
                <a:sym typeface="Calibri"/>
              </a:rPr>
              <a:t>Top module file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C_NUM_LANES 8 🡪 4</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Remove Qsys PCIE 4~7 channel for RX and TX</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Remove the setting for .</a:t>
            </a:r>
            <a:r>
              <a:rPr lang="en-US" sz="1800" dirty="0" err="1">
                <a:solidFill>
                  <a:schemeClr val="dk1"/>
                </a:solidFill>
                <a:latin typeface="Calibri"/>
                <a:ea typeface="Calibri"/>
                <a:cs typeface="Calibri"/>
                <a:sym typeface="Calibri"/>
              </a:rPr>
              <a:t>qsf</a:t>
            </a:r>
            <a:r>
              <a:rPr lang="en-US" sz="1800" dirty="0">
                <a:solidFill>
                  <a:schemeClr val="dk1"/>
                </a:solidFill>
                <a:latin typeface="Calibri"/>
                <a:ea typeface="Calibri"/>
                <a:cs typeface="Calibri"/>
                <a:sym typeface="Calibri"/>
              </a:rPr>
              <a:t> file for PCIE lane 4~7 (optional)</a:t>
            </a:r>
            <a:endParaRPr sz="1800" dirty="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Changing </a:t>
            </a:r>
            <a:r>
              <a:rPr lang="en-US">
                <a:solidFill>
                  <a:srgbClr val="FF0000"/>
                </a:solidFill>
                <a:latin typeface="Times New Roman"/>
                <a:ea typeface="Times New Roman"/>
                <a:cs typeface="Times New Roman"/>
                <a:sym typeface="Times New Roman"/>
              </a:rPr>
              <a:t>PCIe generation</a:t>
            </a:r>
            <a:endParaRPr>
              <a:latin typeface="Times New Roman"/>
              <a:ea typeface="Times New Roman"/>
              <a:cs typeface="Times New Roman"/>
              <a:sym typeface="Times New Roman"/>
            </a:endParaRPr>
          </a:p>
        </p:txBody>
      </p:sp>
      <p:sp>
        <p:nvSpPr>
          <p:cNvPr id="543" name="Google Shape;543;p39"/>
          <p:cNvSpPr txBox="1">
            <a:spLocks noGrp="1"/>
          </p:cNvSpPr>
          <p:nvPr>
            <p:ph type="body" idx="1"/>
          </p:nvPr>
        </p:nvSpPr>
        <p:spPr>
          <a:xfrm>
            <a:off x="477796" y="1252152"/>
            <a:ext cx="8184512" cy="50945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Go to assignment editor</a:t>
            </a:r>
            <a:endParaRPr/>
          </a:p>
          <a:p>
            <a:pPr marL="228600" lvl="0" indent="-228600" algn="l" rtl="0">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Change Values accordingly</a:t>
            </a:r>
            <a:endParaRPr/>
          </a:p>
          <a:p>
            <a:pPr marL="685800" lvl="1" indent="-228600" algn="l" rtl="0">
              <a:lnSpc>
                <a:spcPct val="90000"/>
              </a:lnSpc>
              <a:spcBef>
                <a:spcPts val="500"/>
              </a:spcBef>
              <a:spcAft>
                <a:spcPts val="0"/>
              </a:spcAft>
              <a:buClr>
                <a:schemeClr val="dk1"/>
              </a:buClr>
              <a:buSzPts val="1600"/>
              <a:buChar char="˗"/>
            </a:pPr>
            <a:r>
              <a:rPr lang="en-US" sz="1600">
                <a:latin typeface="Times New Roman"/>
                <a:ea typeface="Times New Roman"/>
                <a:cs typeface="Times New Roman"/>
                <a:sym typeface="Times New Roman"/>
              </a:rPr>
              <a:t>PCIE_GEN1</a:t>
            </a:r>
            <a:endParaRPr/>
          </a:p>
          <a:p>
            <a:pPr marL="685800" lvl="1" indent="-228600" algn="l" rtl="0">
              <a:lnSpc>
                <a:spcPct val="90000"/>
              </a:lnSpc>
              <a:spcBef>
                <a:spcPts val="500"/>
              </a:spcBef>
              <a:spcAft>
                <a:spcPts val="0"/>
              </a:spcAft>
              <a:buClr>
                <a:schemeClr val="dk1"/>
              </a:buClr>
              <a:buSzPts val="1600"/>
              <a:buChar char="˗"/>
            </a:pPr>
            <a:r>
              <a:rPr lang="en-US" sz="1600">
                <a:latin typeface="Times New Roman"/>
                <a:ea typeface="Times New Roman"/>
                <a:cs typeface="Times New Roman"/>
                <a:sym typeface="Times New Roman"/>
              </a:rPr>
              <a:t>PCIE_GEN2</a:t>
            </a:r>
            <a:endParaRPr/>
          </a:p>
          <a:p>
            <a:pPr marL="685800" lvl="1" indent="-228600" algn="l" rtl="0">
              <a:lnSpc>
                <a:spcPct val="90000"/>
              </a:lnSpc>
              <a:spcBef>
                <a:spcPts val="500"/>
              </a:spcBef>
              <a:spcAft>
                <a:spcPts val="0"/>
              </a:spcAft>
              <a:buClr>
                <a:schemeClr val="dk1"/>
              </a:buClr>
              <a:buSzPts val="1600"/>
              <a:buChar char="˗"/>
            </a:pPr>
            <a:r>
              <a:rPr lang="en-US" sz="1600">
                <a:latin typeface="Times New Roman"/>
                <a:ea typeface="Times New Roman"/>
                <a:cs typeface="Times New Roman"/>
                <a:sym typeface="Times New Roman"/>
              </a:rPr>
              <a:t>PCIE_GEN3</a:t>
            </a:r>
            <a:endParaRPr/>
          </a:p>
        </p:txBody>
      </p:sp>
      <p:sp>
        <p:nvSpPr>
          <p:cNvPr id="544" name="Google Shape;544;p39"/>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pic>
        <p:nvPicPr>
          <p:cNvPr id="545" name="Google Shape;545;p39"/>
          <p:cNvPicPr preferRelativeResize="0"/>
          <p:nvPr/>
        </p:nvPicPr>
        <p:blipFill rotWithShape="1">
          <a:blip r:embed="rId3">
            <a:alphaModFix/>
          </a:blip>
          <a:srcRect/>
          <a:stretch/>
        </p:blipFill>
        <p:spPr>
          <a:xfrm>
            <a:off x="2515850" y="2725595"/>
            <a:ext cx="6493844" cy="3621103"/>
          </a:xfrm>
          <a:prstGeom prst="rect">
            <a:avLst/>
          </a:prstGeom>
          <a:noFill/>
          <a:ln>
            <a:noFill/>
          </a:ln>
        </p:spPr>
      </p:pic>
      <p:sp>
        <p:nvSpPr>
          <p:cNvPr id="546" name="Google Shape;546;p39"/>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0"/>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Changing </a:t>
            </a:r>
            <a:r>
              <a:rPr lang="en-US">
                <a:solidFill>
                  <a:srgbClr val="FF0000"/>
                </a:solidFill>
                <a:latin typeface="Times New Roman"/>
                <a:ea typeface="Times New Roman"/>
                <a:cs typeface="Times New Roman"/>
                <a:sym typeface="Times New Roman"/>
              </a:rPr>
              <a:t>width</a:t>
            </a:r>
            <a:endParaRPr>
              <a:solidFill>
                <a:srgbClr val="FF0000"/>
              </a:solidFill>
              <a:latin typeface="Times New Roman"/>
              <a:ea typeface="Times New Roman"/>
              <a:cs typeface="Times New Roman"/>
              <a:sym typeface="Times New Roman"/>
            </a:endParaRPr>
          </a:p>
        </p:txBody>
      </p:sp>
      <p:sp>
        <p:nvSpPr>
          <p:cNvPr id="552" name="Google Shape;552;p40"/>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Go to </a:t>
            </a:r>
            <a:r>
              <a:rPr lang="en-US" b="1" dirty="0" err="1">
                <a:latin typeface="Times New Roman"/>
                <a:ea typeface="Times New Roman"/>
                <a:cs typeface="Times New Roman"/>
                <a:sym typeface="Times New Roman"/>
              </a:rPr>
              <a:t>DE#Gen#x#lf</a:t>
            </a:r>
            <a:r>
              <a:rPr lang="en-US" b="1" dirty="0">
                <a:latin typeface="Times New Roman"/>
                <a:ea typeface="Times New Roman"/>
                <a:cs typeface="Times New Roman"/>
                <a:sym typeface="Times New Roman"/>
              </a:rPr>
              <a:t>###.v</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Change parameter </a:t>
            </a:r>
            <a:r>
              <a:rPr lang="en-US" i="1" dirty="0">
                <a:latin typeface="Times New Roman"/>
                <a:ea typeface="Times New Roman"/>
                <a:cs typeface="Times New Roman"/>
                <a:sym typeface="Times New Roman"/>
              </a:rPr>
              <a:t>C_PCI_DATA_WIDTH </a:t>
            </a:r>
            <a:r>
              <a:rPr lang="en-US" dirty="0">
                <a:latin typeface="Times New Roman"/>
                <a:ea typeface="Times New Roman"/>
                <a:cs typeface="Times New Roman"/>
                <a:sym typeface="Times New Roman"/>
              </a:rPr>
              <a:t>to </a:t>
            </a:r>
            <a:r>
              <a:rPr lang="en-US" i="1" dirty="0">
                <a:latin typeface="Times New Roman"/>
                <a:ea typeface="Times New Roman"/>
                <a:cs typeface="Times New Roman"/>
                <a:sym typeface="Times New Roman"/>
              </a:rPr>
              <a:t>width</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For IP </a:t>
            </a:r>
            <a:r>
              <a:rPr lang="en-US" dirty="0" err="1">
                <a:latin typeface="Times New Roman"/>
                <a:ea typeface="Times New Roman"/>
                <a:cs typeface="Times New Roman"/>
                <a:sym typeface="Times New Roman"/>
              </a:rPr>
              <a:t>QSysDE#Gen#x#If</a:t>
            </a:r>
            <a:r>
              <a:rPr lang="en-US" dirty="0">
                <a:latin typeface="Times New Roman"/>
                <a:ea typeface="Times New Roman"/>
                <a:cs typeface="Times New Roman"/>
                <a:sym typeface="Times New Roman"/>
              </a:rPr>
              <a:t>### </a:t>
            </a:r>
            <a:r>
              <a:rPr lang="en-US" i="1" dirty="0" err="1">
                <a:latin typeface="Times New Roman"/>
                <a:ea typeface="Times New Roman"/>
                <a:cs typeface="Times New Roman"/>
                <a:sym typeface="Times New Roman"/>
              </a:rPr>
              <a:t>pcie_system_inst</a:t>
            </a:r>
            <a:endParaRPr i="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rx_st_data</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rx_st_data</a:t>
            </a:r>
            <a:r>
              <a:rPr lang="en-US" dirty="0">
                <a:latin typeface="Times New Roman"/>
                <a:ea typeface="Times New Roman"/>
                <a:cs typeface="Times New Roman"/>
                <a:sym typeface="Times New Roman"/>
              </a:rPr>
              <a:t>[</a:t>
            </a:r>
            <a:r>
              <a:rPr lang="en-US" b="1" dirty="0">
                <a:latin typeface="Times New Roman"/>
                <a:ea typeface="Times New Roman"/>
                <a:cs typeface="Times New Roman"/>
                <a:sym typeface="Times New Roman"/>
              </a:rPr>
              <a:t>C_PCI_DATA_WIDTH</a:t>
            </a:r>
            <a:r>
              <a:rPr lang="en-US" dirty="0">
                <a:latin typeface="Times New Roman"/>
                <a:ea typeface="Times New Roman"/>
                <a:cs typeface="Times New Roman"/>
                <a:sym typeface="Times New Roman"/>
              </a:rPr>
              <a:t>-1:0]),</a:t>
            </a:r>
            <a:endParaRPr dirty="0"/>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tx_st_data</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tx_st_data</a:t>
            </a:r>
            <a:r>
              <a:rPr lang="en-US" dirty="0">
                <a:latin typeface="Times New Roman"/>
                <a:ea typeface="Times New Roman"/>
                <a:cs typeface="Times New Roman"/>
                <a:sym typeface="Times New Roman"/>
              </a:rPr>
              <a:t>[</a:t>
            </a:r>
            <a:r>
              <a:rPr lang="en-US" b="1" dirty="0">
                <a:latin typeface="Times New Roman"/>
                <a:ea typeface="Times New Roman"/>
                <a:cs typeface="Times New Roman"/>
                <a:sym typeface="Times New Roman"/>
              </a:rPr>
              <a:t>C_PCI_DATA_WIDTH</a:t>
            </a:r>
            <a:r>
              <a:rPr lang="en-US" dirty="0">
                <a:latin typeface="Times New Roman"/>
                <a:ea typeface="Times New Roman"/>
                <a:cs typeface="Times New Roman"/>
                <a:sym typeface="Times New Roman"/>
              </a:rPr>
              <a:t>-1:0]),</a:t>
            </a:r>
            <a:endParaRPr dirty="0"/>
          </a:p>
          <a:p>
            <a:pPr marL="685800" lvl="1" indent="-114300" algn="l" rtl="0">
              <a:lnSpc>
                <a:spcPct val="90000"/>
              </a:lnSpc>
              <a:spcBef>
                <a:spcPts val="500"/>
              </a:spcBef>
              <a:spcAft>
                <a:spcPts val="0"/>
              </a:spcAft>
              <a:buClr>
                <a:schemeClr val="dk1"/>
              </a:buClr>
              <a:buSzPts val="1800"/>
              <a:buNone/>
            </a:pPr>
            <a:endParaRPr i="1" dirty="0"/>
          </a:p>
          <a:p>
            <a:pPr marL="228600" lvl="0" indent="-101600" algn="l" rtl="0">
              <a:lnSpc>
                <a:spcPct val="90000"/>
              </a:lnSpc>
              <a:spcBef>
                <a:spcPts val="1000"/>
              </a:spcBef>
              <a:spcAft>
                <a:spcPts val="0"/>
              </a:spcAft>
              <a:buClr>
                <a:schemeClr val="dk1"/>
              </a:buClr>
              <a:buSzPts val="2000"/>
              <a:buNone/>
            </a:pPr>
            <a:endParaRPr dirty="0"/>
          </a:p>
        </p:txBody>
      </p:sp>
      <p:sp>
        <p:nvSpPr>
          <p:cNvPr id="553" name="Google Shape;553;p40"/>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554" name="Google Shape;554;p40"/>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77795" y="365126"/>
            <a:ext cx="8254313" cy="7155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Outline</a:t>
            </a:r>
            <a:endParaRPr sz="3200">
              <a:latin typeface="Times New Roman"/>
              <a:ea typeface="Times New Roman"/>
              <a:cs typeface="Times New Roman"/>
              <a:sym typeface="Times New Roman"/>
            </a:endParaRPr>
          </a:p>
        </p:txBody>
      </p:sp>
      <p:sp>
        <p:nvSpPr>
          <p:cNvPr id="97" name="Google Shape;97;p2"/>
          <p:cNvSpPr txBox="1">
            <a:spLocks noGrp="1"/>
          </p:cNvSpPr>
          <p:nvPr>
            <p:ph type="body" idx="1"/>
          </p:nvPr>
        </p:nvSpPr>
        <p:spPr>
          <a:xfrm>
            <a:off x="477795" y="1221972"/>
            <a:ext cx="8254313" cy="49549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solidFill>
                  <a:schemeClr val="tx2"/>
                </a:solidFill>
                <a:latin typeface="Times New Roman"/>
                <a:ea typeface="Times New Roman"/>
                <a:cs typeface="Times New Roman"/>
                <a:sym typeface="Times New Roman"/>
              </a:rPr>
              <a:t>FPGA introduction</a:t>
            </a:r>
            <a:endParaRPr dirty="0">
              <a:solidFill>
                <a:schemeClr val="tx2"/>
              </a:solidFill>
            </a:endParaRPr>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What is RIFFA</a:t>
            </a:r>
            <a:endParaRPr dirty="0"/>
          </a:p>
          <a:p>
            <a:pPr marL="228600" lvl="0" indent="-228600" algn="l" rtl="0">
              <a:lnSpc>
                <a:spcPct val="90000"/>
              </a:lnSpc>
              <a:spcBef>
                <a:spcPts val="1000"/>
              </a:spcBef>
              <a:spcAft>
                <a:spcPts val="0"/>
              </a:spcAft>
              <a:buClr>
                <a:schemeClr val="dk1"/>
              </a:buClr>
              <a:buSzPts val="2000"/>
              <a:buChar char="•"/>
            </a:pPr>
            <a:r>
              <a:rPr lang="en-US" dirty="0">
                <a:solidFill>
                  <a:schemeClr val="tx2"/>
                </a:solidFill>
                <a:latin typeface="Times New Roman"/>
                <a:ea typeface="Times New Roman"/>
                <a:cs typeface="Times New Roman"/>
                <a:sym typeface="Times New Roman"/>
              </a:rPr>
              <a:t>Practice </a:t>
            </a:r>
            <a:endParaRPr dirty="0">
              <a:solidFill>
                <a:schemeClr val="tx2"/>
              </a:solidFill>
            </a:endParaRPr>
          </a:p>
          <a:p>
            <a:pPr marL="228600" lvl="0" indent="-228600" algn="l" rtl="0">
              <a:lnSpc>
                <a:spcPct val="90000"/>
              </a:lnSpc>
              <a:spcBef>
                <a:spcPts val="1000"/>
              </a:spcBef>
              <a:spcAft>
                <a:spcPts val="0"/>
              </a:spcAft>
              <a:buClr>
                <a:schemeClr val="dk1"/>
              </a:buClr>
              <a:buSzPts val="2000"/>
              <a:buChar char="•"/>
            </a:pPr>
            <a:r>
              <a:rPr lang="en-US" dirty="0">
                <a:solidFill>
                  <a:schemeClr val="tx2"/>
                </a:solidFill>
                <a:latin typeface="Times New Roman"/>
                <a:ea typeface="Times New Roman"/>
                <a:cs typeface="Times New Roman"/>
                <a:sym typeface="Times New Roman"/>
              </a:rPr>
              <a:t>Other useful utilities</a:t>
            </a:r>
            <a:endParaRPr dirty="0">
              <a:solidFill>
                <a:schemeClr val="tx2"/>
              </a:solidFill>
              <a:latin typeface="Times New Roman"/>
              <a:ea typeface="Times New Roman"/>
              <a:cs typeface="Times New Roman"/>
              <a:sym typeface="Times New Roman"/>
            </a:endParaRPr>
          </a:p>
        </p:txBody>
      </p:sp>
      <p:sp>
        <p:nvSpPr>
          <p:cNvPr id="98" name="Google Shape;98;p2"/>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99" name="Google Shape;99;p2"/>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extLst>
      <p:ext uri="{BB962C8B-B14F-4D97-AF65-F5344CB8AC3E}">
        <p14:creationId xmlns:p14="http://schemas.microsoft.com/office/powerpoint/2010/main" val="26441561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1"/>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Changing </a:t>
            </a:r>
            <a:r>
              <a:rPr lang="en-US">
                <a:solidFill>
                  <a:srgbClr val="FF0000"/>
                </a:solidFill>
                <a:latin typeface="Times New Roman"/>
                <a:ea typeface="Times New Roman"/>
                <a:cs typeface="Times New Roman"/>
                <a:sym typeface="Times New Roman"/>
              </a:rPr>
              <a:t>number of lanes</a:t>
            </a:r>
            <a:endParaRPr>
              <a:solidFill>
                <a:srgbClr val="FF0000"/>
              </a:solidFill>
              <a:latin typeface="Times New Roman"/>
              <a:ea typeface="Times New Roman"/>
              <a:cs typeface="Times New Roman"/>
              <a:sym typeface="Times New Roman"/>
            </a:endParaRPr>
          </a:p>
        </p:txBody>
      </p:sp>
      <p:sp>
        <p:nvSpPr>
          <p:cNvPr id="560" name="Google Shape;560;p41"/>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Go to </a:t>
            </a:r>
            <a:r>
              <a:rPr lang="en-US" b="1" dirty="0" err="1">
                <a:latin typeface="Times New Roman"/>
                <a:ea typeface="Times New Roman"/>
                <a:cs typeface="Times New Roman"/>
                <a:sym typeface="Times New Roman"/>
              </a:rPr>
              <a:t>DE#Gen#x#lf</a:t>
            </a:r>
            <a:r>
              <a:rPr lang="en-US" b="1" dirty="0">
                <a:latin typeface="Times New Roman"/>
                <a:ea typeface="Times New Roman"/>
                <a:cs typeface="Times New Roman"/>
                <a:sym typeface="Times New Roman"/>
              </a:rPr>
              <a:t>###.v</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Change parameter </a:t>
            </a:r>
            <a:r>
              <a:rPr lang="en-US" i="1" dirty="0">
                <a:latin typeface="Times New Roman"/>
                <a:ea typeface="Times New Roman"/>
                <a:cs typeface="Times New Roman"/>
                <a:sym typeface="Times New Roman"/>
              </a:rPr>
              <a:t>C_NUM_LANES</a:t>
            </a:r>
            <a:r>
              <a:rPr lang="en-US" dirty="0">
                <a:latin typeface="Times New Roman"/>
                <a:ea typeface="Times New Roman"/>
                <a:cs typeface="Times New Roman"/>
                <a:sym typeface="Times New Roman"/>
              </a:rPr>
              <a:t> to </a:t>
            </a:r>
            <a:r>
              <a:rPr lang="en-US" i="1" dirty="0">
                <a:latin typeface="Times New Roman"/>
                <a:ea typeface="Times New Roman"/>
                <a:cs typeface="Times New Roman"/>
                <a:sym typeface="Times New Roman"/>
              </a:rPr>
              <a:t>number of lanes</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For IP </a:t>
            </a:r>
            <a:r>
              <a:rPr lang="en-US" dirty="0" err="1">
                <a:latin typeface="Times New Roman"/>
                <a:ea typeface="Times New Roman"/>
                <a:cs typeface="Times New Roman"/>
                <a:sym typeface="Times New Roman"/>
              </a:rPr>
              <a:t>QSysDE#Gen#x#If</a:t>
            </a:r>
            <a:r>
              <a:rPr lang="en-US" dirty="0">
                <a:latin typeface="Times New Roman"/>
                <a:ea typeface="Times New Roman"/>
                <a:cs typeface="Times New Roman"/>
                <a:sym typeface="Times New Roman"/>
              </a:rPr>
              <a:t>### </a:t>
            </a:r>
            <a:r>
              <a:rPr lang="en-US" i="1" dirty="0" err="1">
                <a:latin typeface="Times New Roman"/>
                <a:ea typeface="Times New Roman"/>
                <a:cs typeface="Times New Roman"/>
                <a:sym typeface="Times New Roman"/>
              </a:rPr>
              <a:t>pcie_system_inst</a:t>
            </a:r>
            <a:endParaRPr i="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.pcieserial_tx_out0 (PCIE_TX_OUT[0]),</a:t>
            </a:r>
            <a:endParaRPr dirty="0"/>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.pcieserial_tx_out1 (PCIE_TX_OUT[1]),</a:t>
            </a:r>
            <a:endParaRPr dirty="0"/>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a:t>
            </a:r>
            <a:endParaRPr dirty="0"/>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pcieserial_tx_out</a:t>
            </a:r>
            <a:r>
              <a:rPr lang="en-US" dirty="0">
                <a:latin typeface="Times New Roman"/>
                <a:ea typeface="Times New Roman"/>
                <a:cs typeface="Times New Roman"/>
                <a:sym typeface="Times New Roman"/>
              </a:rPr>
              <a:t># (PCIE_TX_OUT[#]),</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AND</a:t>
            </a:r>
            <a:endParaRPr dirty="0"/>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.pcieserial_rx_in0  (PCIE_RX_IN[0]),</a:t>
            </a:r>
            <a:endParaRPr dirty="0"/>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.pcieserial_rx_in1  (PCIE_RX_IN[1]),</a:t>
            </a:r>
            <a:endParaRPr dirty="0"/>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a:t>
            </a:r>
            <a:endParaRPr dirty="0"/>
          </a:p>
          <a:p>
            <a:pPr marL="1143000" lvl="2" indent="-228600" algn="l" rtl="0">
              <a:lnSpc>
                <a:spcPct val="90000"/>
              </a:lnSpc>
              <a:spcBef>
                <a:spcPts val="500"/>
              </a:spcBef>
              <a:spcAft>
                <a:spcPts val="0"/>
              </a:spcAft>
              <a:buClr>
                <a:schemeClr val="dk1"/>
              </a:buClr>
              <a:buSzPts val="1600"/>
              <a:buChar char="˗"/>
            </a:pP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pcieserial_rx_in</a:t>
            </a:r>
            <a:r>
              <a:rPr lang="en-US" dirty="0">
                <a:latin typeface="Times New Roman"/>
                <a:ea typeface="Times New Roman"/>
                <a:cs typeface="Times New Roman"/>
                <a:sym typeface="Times New Roman"/>
              </a:rPr>
              <a:t>#  (PCIE_RX_IN[#]),</a:t>
            </a:r>
            <a:endParaRPr dirty="0"/>
          </a:p>
          <a:p>
            <a:pPr marL="1600200" lvl="3" indent="-228600" algn="l" rtl="0">
              <a:lnSpc>
                <a:spcPct val="90000"/>
              </a:lnSpc>
              <a:spcBef>
                <a:spcPts val="500"/>
              </a:spcBef>
              <a:spcAft>
                <a:spcPts val="0"/>
              </a:spcAft>
              <a:buClr>
                <a:schemeClr val="dk1"/>
              </a:buClr>
              <a:buSzPts val="1400"/>
              <a:buChar char="˗"/>
            </a:pPr>
            <a:r>
              <a:rPr lang="en-US" dirty="0">
                <a:latin typeface="Times New Roman"/>
                <a:ea typeface="Times New Roman"/>
                <a:cs typeface="Times New Roman"/>
                <a:sym typeface="Times New Roman"/>
              </a:rPr>
              <a:t># = C_NUM_LANES - 1</a:t>
            </a:r>
            <a:endParaRPr dirty="0"/>
          </a:p>
          <a:p>
            <a:pPr marL="228600" lvl="0" indent="-228600" algn="l" rtl="0">
              <a:lnSpc>
                <a:spcPct val="90000"/>
              </a:lnSpc>
              <a:spcBef>
                <a:spcPts val="1000"/>
              </a:spcBef>
              <a:spcAft>
                <a:spcPts val="0"/>
              </a:spcAft>
              <a:buClr>
                <a:schemeClr val="dk1"/>
              </a:buClr>
              <a:buSzPts val="2000"/>
              <a:buChar char="•"/>
            </a:pPr>
            <a:r>
              <a:rPr lang="en-US" dirty="0">
                <a:latin typeface="Times New Roman"/>
                <a:ea typeface="Times New Roman"/>
                <a:cs typeface="Times New Roman"/>
                <a:sym typeface="Times New Roman"/>
              </a:rPr>
              <a:t>Go to assignment editor</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Add PCIE_RX_IN[#], PCIE_RX_IN[#](n),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        PCIE_TX_OUT[#], PCIE_TX_OUT[#](n),</a:t>
            </a:r>
            <a:endParaRPr dirty="0"/>
          </a:p>
        </p:txBody>
      </p:sp>
      <p:pic>
        <p:nvPicPr>
          <p:cNvPr id="561" name="Google Shape;561;p41"/>
          <p:cNvPicPr preferRelativeResize="0"/>
          <p:nvPr/>
        </p:nvPicPr>
        <p:blipFill rotWithShape="1">
          <a:blip r:embed="rId3">
            <a:alphaModFix/>
          </a:blip>
          <a:srcRect/>
          <a:stretch/>
        </p:blipFill>
        <p:spPr>
          <a:xfrm>
            <a:off x="5636079" y="2325262"/>
            <a:ext cx="3200400" cy="3333750"/>
          </a:xfrm>
          <a:prstGeom prst="rect">
            <a:avLst/>
          </a:prstGeom>
          <a:noFill/>
          <a:ln>
            <a:noFill/>
          </a:ln>
        </p:spPr>
      </p:pic>
      <p:sp>
        <p:nvSpPr>
          <p:cNvPr id="562" name="Google Shape;562;p41"/>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563" name="Google Shape;563;p41"/>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567"/>
        <p:cNvGrpSpPr/>
        <p:nvPr/>
      </p:nvGrpSpPr>
      <p:grpSpPr>
        <a:xfrm>
          <a:off x="0" y="0"/>
          <a:ext cx="0" cy="0"/>
          <a:chOff x="0" y="0"/>
          <a:chExt cx="0" cy="0"/>
        </a:xfrm>
      </p:grpSpPr>
      <p:sp>
        <p:nvSpPr>
          <p:cNvPr id="568" name="Google Shape;568;p42"/>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HW1.</a:t>
            </a:r>
            <a:endParaRPr/>
          </a:p>
        </p:txBody>
      </p:sp>
      <p:sp>
        <p:nvSpPr>
          <p:cNvPr id="569" name="Google Shape;569;p42"/>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t>The speed will decade from 250MHz to 125MHz for Practice 2.</a:t>
            </a:r>
            <a:endParaRPr/>
          </a:p>
          <a:p>
            <a:pPr marL="228600" lvl="0" indent="-228600" algn="l" rtl="0">
              <a:lnSpc>
                <a:spcPct val="90000"/>
              </a:lnSpc>
              <a:spcBef>
                <a:spcPts val="1000"/>
              </a:spcBef>
              <a:spcAft>
                <a:spcPts val="0"/>
              </a:spcAft>
              <a:buClr>
                <a:schemeClr val="dk1"/>
              </a:buClr>
              <a:buSzPts val="2000"/>
              <a:buChar char="•"/>
            </a:pPr>
            <a:r>
              <a:rPr lang="en-US"/>
              <a:t>Make sure you finish this.</a:t>
            </a:r>
            <a:endParaRPr/>
          </a:p>
        </p:txBody>
      </p:sp>
      <p:sp>
        <p:nvSpPr>
          <p:cNvPr id="570" name="Google Shape;570;p42"/>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571" name="Google Shape;571;p42"/>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pic>
        <p:nvPicPr>
          <p:cNvPr id="572" name="Google Shape;572;p42"/>
          <p:cNvPicPr preferRelativeResize="0"/>
          <p:nvPr/>
        </p:nvPicPr>
        <p:blipFill rotWithShape="1">
          <a:blip r:embed="rId3">
            <a:alphaModFix/>
          </a:blip>
          <a:srcRect/>
          <a:stretch/>
        </p:blipFill>
        <p:spPr>
          <a:xfrm>
            <a:off x="5006939" y="2311628"/>
            <a:ext cx="3626951" cy="2880000"/>
          </a:xfrm>
          <a:prstGeom prst="rect">
            <a:avLst/>
          </a:prstGeom>
          <a:noFill/>
          <a:ln>
            <a:noFill/>
          </a:ln>
        </p:spPr>
      </p:pic>
      <p:pic>
        <p:nvPicPr>
          <p:cNvPr id="573" name="Google Shape;573;p42"/>
          <p:cNvPicPr preferRelativeResize="0"/>
          <p:nvPr/>
        </p:nvPicPr>
        <p:blipFill rotWithShape="1">
          <a:blip r:embed="rId4">
            <a:alphaModFix/>
          </a:blip>
          <a:srcRect/>
          <a:stretch/>
        </p:blipFill>
        <p:spPr>
          <a:xfrm>
            <a:off x="464531" y="2311628"/>
            <a:ext cx="3672531" cy="2880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5"/>
          <p:cNvSpPr txBox="1">
            <a:spLocks noGrp="1"/>
          </p:cNvSpPr>
          <p:nvPr>
            <p:ph type="ctrTitle"/>
          </p:nvPr>
        </p:nvSpPr>
        <p:spPr>
          <a:xfrm>
            <a:off x="685800" y="1895662"/>
            <a:ext cx="7772400" cy="382563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D8D8D8"/>
              </a:buClr>
              <a:buSzPts val="3600"/>
              <a:buFont typeface="Times New Roman"/>
              <a:buNone/>
            </a:pPr>
            <a:r>
              <a:rPr lang="en-US" sz="3600" dirty="0">
                <a:solidFill>
                  <a:srgbClr val="D8D8D8"/>
                </a:solidFill>
                <a:latin typeface="Times New Roman"/>
                <a:ea typeface="Times New Roman"/>
                <a:cs typeface="Times New Roman"/>
                <a:sym typeface="Times New Roman"/>
              </a:rPr>
              <a:t>Appendix 1: Modifying PCIe</a:t>
            </a:r>
            <a:br>
              <a:rPr lang="en-US" sz="3600" dirty="0">
                <a:solidFill>
                  <a:srgbClr val="D8D8D8"/>
                </a:solidFill>
                <a:latin typeface="Times New Roman"/>
                <a:ea typeface="Times New Roman"/>
                <a:cs typeface="Times New Roman"/>
                <a:sym typeface="Times New Roman"/>
              </a:rPr>
            </a:br>
            <a:r>
              <a:rPr lang="en-US" sz="3600" dirty="0">
                <a:latin typeface="Times New Roman"/>
                <a:ea typeface="Times New Roman"/>
                <a:cs typeface="Times New Roman"/>
                <a:sym typeface="Times New Roman"/>
              </a:rPr>
              <a:t>Appendix 2</a:t>
            </a:r>
            <a:r>
              <a:rPr lang="en-US" sz="3600" dirty="0"/>
              <a:t>: _CLK version</a:t>
            </a:r>
            <a:br>
              <a:rPr lang="en-US" sz="3600" dirty="0"/>
            </a:br>
            <a:r>
              <a:rPr lang="en-US" sz="3600" dirty="0">
                <a:solidFill>
                  <a:srgbClr val="D8D8D8"/>
                </a:solidFill>
              </a:rPr>
              <a:t>Appendix 4: DE5a</a:t>
            </a:r>
            <a:br>
              <a:rPr lang="en-US" sz="3600" dirty="0">
                <a:solidFill>
                  <a:srgbClr val="D8D8D8"/>
                </a:solidFill>
              </a:rPr>
            </a:br>
            <a:r>
              <a:rPr lang="en-US" sz="3600" dirty="0">
                <a:solidFill>
                  <a:srgbClr val="D8D8D8"/>
                </a:solidFill>
              </a:rPr>
              <a:t>Appendix 5: Setting up FPGA</a:t>
            </a:r>
            <a:br>
              <a:rPr lang="en-US" sz="3600" dirty="0">
                <a:solidFill>
                  <a:srgbClr val="D8D8D8"/>
                </a:solidFill>
              </a:rPr>
            </a:br>
            <a:r>
              <a:rPr lang="en-US" sz="3600" dirty="0">
                <a:solidFill>
                  <a:srgbClr val="D8D8D8"/>
                </a:solidFill>
              </a:rPr>
              <a:t>Appendix 6: Modify I/O more output</a:t>
            </a:r>
            <a:endParaRPr sz="3600" dirty="0">
              <a:solidFill>
                <a:srgbClr val="D8D8D8"/>
              </a:solidFill>
            </a:endParaRPr>
          </a:p>
        </p:txBody>
      </p:sp>
      <p:sp>
        <p:nvSpPr>
          <p:cNvPr id="595" name="Google Shape;595;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92</a:t>
            </a:fld>
            <a:endParaRPr/>
          </a:p>
        </p:txBody>
      </p:sp>
      <p:sp>
        <p:nvSpPr>
          <p:cNvPr id="596" name="Google Shape;596;p4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6"/>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DE5QGen2x8If128_CLK</a:t>
            </a:r>
            <a:endParaRPr/>
          </a:p>
        </p:txBody>
      </p:sp>
      <p:sp>
        <p:nvSpPr>
          <p:cNvPr id="602" name="Google Shape;602;p46"/>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t>In </a:t>
            </a:r>
            <a:r>
              <a:rPr lang="en-US" dirty="0" err="1"/>
              <a:t>hdl</a:t>
            </a:r>
            <a:r>
              <a:rPr lang="en-US" dirty="0"/>
              <a:t> file</a:t>
            </a:r>
            <a:endParaRPr dirty="0"/>
          </a:p>
          <a:p>
            <a:pPr marL="685800" lvl="1" indent="-228600" algn="l" rtl="0">
              <a:lnSpc>
                <a:spcPct val="90000"/>
              </a:lnSpc>
              <a:spcBef>
                <a:spcPts val="500"/>
              </a:spcBef>
              <a:spcAft>
                <a:spcPts val="0"/>
              </a:spcAft>
              <a:buClr>
                <a:schemeClr val="dk1"/>
              </a:buClr>
              <a:buSzPts val="1800"/>
              <a:buChar char="˗"/>
            </a:pPr>
            <a:r>
              <a:rPr lang="en-US" dirty="0"/>
              <a:t>Top module</a:t>
            </a:r>
            <a:endParaRPr dirty="0"/>
          </a:p>
          <a:p>
            <a:pPr marL="685800" lvl="1" indent="-228600" algn="l" rtl="0">
              <a:lnSpc>
                <a:spcPct val="90000"/>
              </a:lnSpc>
              <a:spcBef>
                <a:spcPts val="500"/>
              </a:spcBef>
              <a:spcAft>
                <a:spcPts val="0"/>
              </a:spcAft>
              <a:buClr>
                <a:schemeClr val="dk1"/>
              </a:buClr>
              <a:buSzPts val="1800"/>
              <a:buChar char="˗"/>
            </a:pPr>
            <a:r>
              <a:rPr lang="en-US" dirty="0"/>
              <a:t>Use </a:t>
            </a:r>
            <a:r>
              <a:rPr lang="en-US" dirty="0" err="1"/>
              <a:t>QSys</a:t>
            </a:r>
            <a:r>
              <a:rPr lang="en-US" dirty="0"/>
              <a:t> to generate different clock</a:t>
            </a:r>
            <a:endParaRPr dirty="0"/>
          </a:p>
          <a:p>
            <a:pPr marL="1143000" lvl="2" indent="-228600" algn="l" rtl="0">
              <a:lnSpc>
                <a:spcPct val="90000"/>
              </a:lnSpc>
              <a:spcBef>
                <a:spcPts val="500"/>
              </a:spcBef>
              <a:spcAft>
                <a:spcPts val="0"/>
              </a:spcAft>
              <a:buClr>
                <a:schemeClr val="dk1"/>
              </a:buClr>
              <a:buSzPts val="1600"/>
              <a:buChar char="˗"/>
            </a:pPr>
            <a:r>
              <a:rPr lang="en-US" dirty="0"/>
              <a:t>Open </a:t>
            </a:r>
            <a:r>
              <a:rPr lang="en-US" dirty="0" err="1"/>
              <a:t>QSys</a:t>
            </a:r>
            <a:r>
              <a:rPr lang="en-US" dirty="0"/>
              <a:t> file in ip directory</a:t>
            </a:r>
            <a:endParaRPr dirty="0"/>
          </a:p>
          <a:p>
            <a:pPr marL="1143000" lvl="2" indent="-228600" algn="l" rtl="0">
              <a:lnSpc>
                <a:spcPct val="90000"/>
              </a:lnSpc>
              <a:spcBef>
                <a:spcPts val="500"/>
              </a:spcBef>
              <a:spcAft>
                <a:spcPts val="0"/>
              </a:spcAft>
              <a:buClr>
                <a:schemeClr val="dk1"/>
              </a:buClr>
              <a:buSzPts val="1600"/>
              <a:buChar char="˗"/>
            </a:pPr>
            <a:r>
              <a:rPr lang="en-US" dirty="0"/>
              <a:t>Modify the pll_0 IP for different clock</a:t>
            </a:r>
            <a:endParaRPr dirty="0"/>
          </a:p>
          <a:p>
            <a:pPr marL="1143000" lvl="2" indent="-228600" algn="l" rtl="0">
              <a:lnSpc>
                <a:spcPct val="90000"/>
              </a:lnSpc>
              <a:spcBef>
                <a:spcPts val="500"/>
              </a:spcBef>
              <a:spcAft>
                <a:spcPts val="0"/>
              </a:spcAft>
              <a:buClr>
                <a:schemeClr val="dk1"/>
              </a:buClr>
              <a:buSzPts val="1600"/>
              <a:buChar char="˗"/>
            </a:pPr>
            <a:r>
              <a:rPr lang="en-US" dirty="0"/>
              <a:t>You can change the export name</a:t>
            </a:r>
            <a:endParaRPr dirty="0"/>
          </a:p>
          <a:p>
            <a:pPr marL="1143000" lvl="2" indent="-228600" algn="l" rtl="0">
              <a:lnSpc>
                <a:spcPct val="90000"/>
              </a:lnSpc>
              <a:spcBef>
                <a:spcPts val="500"/>
              </a:spcBef>
              <a:spcAft>
                <a:spcPts val="0"/>
              </a:spcAft>
              <a:buClr>
                <a:schemeClr val="dk1"/>
              </a:buClr>
              <a:buSzPts val="1600"/>
              <a:buChar char="˗"/>
            </a:pPr>
            <a:r>
              <a:rPr lang="en-US" dirty="0"/>
              <a:t>Ensure consistency on </a:t>
            </a:r>
            <a:r>
              <a:rPr lang="en-US" dirty="0" err="1"/>
              <a:t>QSys</a:t>
            </a:r>
            <a:r>
              <a:rPr lang="en-US" dirty="0"/>
              <a:t> and Top module Qsys definition</a:t>
            </a:r>
            <a:endParaRPr dirty="0"/>
          </a:p>
          <a:p>
            <a:pPr marL="685800" lvl="1" indent="-228600" algn="l" rtl="0">
              <a:lnSpc>
                <a:spcPct val="90000"/>
              </a:lnSpc>
              <a:spcBef>
                <a:spcPts val="500"/>
              </a:spcBef>
              <a:spcAft>
                <a:spcPts val="0"/>
              </a:spcAft>
              <a:buClr>
                <a:schemeClr val="dk1"/>
              </a:buClr>
              <a:buSzPts val="1800"/>
              <a:buChar char="˗"/>
            </a:pPr>
            <a:r>
              <a:rPr lang="en-US" dirty="0"/>
              <a:t>There are twelve clock in RIFFA example, just delete some of them.</a:t>
            </a:r>
            <a:endParaRPr dirty="0"/>
          </a:p>
          <a:p>
            <a:pPr marL="1143000" lvl="2" indent="-127000" algn="l" rtl="0">
              <a:lnSpc>
                <a:spcPct val="90000"/>
              </a:lnSpc>
              <a:spcBef>
                <a:spcPts val="500"/>
              </a:spcBef>
              <a:spcAft>
                <a:spcPts val="0"/>
              </a:spcAft>
              <a:buClr>
                <a:schemeClr val="dk1"/>
              </a:buClr>
              <a:buSzPts val="1600"/>
              <a:buNone/>
            </a:pPr>
            <a:endParaRPr dirty="0"/>
          </a:p>
          <a:p>
            <a:pPr marL="1143000" lvl="2" indent="-127000" algn="l" rtl="0">
              <a:lnSpc>
                <a:spcPct val="90000"/>
              </a:lnSpc>
              <a:spcBef>
                <a:spcPts val="500"/>
              </a:spcBef>
              <a:spcAft>
                <a:spcPts val="0"/>
              </a:spcAft>
              <a:buClr>
                <a:schemeClr val="dk1"/>
              </a:buClr>
              <a:buSzPts val="1600"/>
              <a:buNone/>
            </a:pPr>
            <a:endParaRPr dirty="0"/>
          </a:p>
          <a:p>
            <a:pPr marL="685800" lvl="1" indent="-114300" algn="l" rtl="0">
              <a:lnSpc>
                <a:spcPct val="90000"/>
              </a:lnSpc>
              <a:spcBef>
                <a:spcPts val="500"/>
              </a:spcBef>
              <a:spcAft>
                <a:spcPts val="0"/>
              </a:spcAft>
              <a:buClr>
                <a:schemeClr val="dk1"/>
              </a:buClr>
              <a:buSzPts val="1800"/>
              <a:buNone/>
            </a:pPr>
            <a:endParaRPr dirty="0"/>
          </a:p>
        </p:txBody>
      </p:sp>
      <p:sp>
        <p:nvSpPr>
          <p:cNvPr id="603" name="Google Shape;603;p46"/>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604" name="Google Shape;604;p46"/>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93</a:t>
            </a:fld>
            <a:endParaRPr/>
          </a:p>
        </p:txBody>
      </p:sp>
      <p:pic>
        <p:nvPicPr>
          <p:cNvPr id="605" name="Google Shape;605;p46"/>
          <p:cNvPicPr preferRelativeResize="0"/>
          <p:nvPr/>
        </p:nvPicPr>
        <p:blipFill rotWithShape="1">
          <a:blip r:embed="rId3">
            <a:alphaModFix/>
          </a:blip>
          <a:srcRect/>
          <a:stretch/>
        </p:blipFill>
        <p:spPr>
          <a:xfrm>
            <a:off x="0" y="3925301"/>
            <a:ext cx="9144000" cy="2246385"/>
          </a:xfrm>
          <a:prstGeom prst="rect">
            <a:avLst/>
          </a:prstGeom>
          <a:noFill/>
          <a:ln>
            <a:noFill/>
          </a:ln>
        </p:spPr>
      </p:pic>
      <p:pic>
        <p:nvPicPr>
          <p:cNvPr id="606" name="Google Shape;606;p46"/>
          <p:cNvPicPr preferRelativeResize="0"/>
          <p:nvPr/>
        </p:nvPicPr>
        <p:blipFill rotWithShape="1">
          <a:blip r:embed="rId4">
            <a:alphaModFix/>
          </a:blip>
          <a:srcRect/>
          <a:stretch/>
        </p:blipFill>
        <p:spPr>
          <a:xfrm>
            <a:off x="5024976" y="1103126"/>
            <a:ext cx="3590877" cy="182487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7"/>
          <p:cNvSpPr txBox="1">
            <a:spLocks noGrp="1"/>
          </p:cNvSpPr>
          <p:nvPr>
            <p:ph type="title"/>
          </p:nvPr>
        </p:nvSpPr>
        <p:spPr>
          <a:xfrm>
            <a:off x="468403" y="13898"/>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Using _CLK version</a:t>
            </a:r>
            <a:endParaRPr/>
          </a:p>
        </p:txBody>
      </p:sp>
      <p:sp>
        <p:nvSpPr>
          <p:cNvPr id="612" name="Google Shape;612;p47"/>
          <p:cNvSpPr txBox="1">
            <a:spLocks noGrp="1"/>
          </p:cNvSpPr>
          <p:nvPr>
            <p:ph type="body" idx="1"/>
          </p:nvPr>
        </p:nvSpPr>
        <p:spPr>
          <a:xfrm>
            <a:off x="477795" y="681035"/>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t>Open riffa_2.2.2/source/</a:t>
            </a:r>
            <a:r>
              <a:rPr lang="en-US" dirty="0" err="1"/>
              <a:t>fpga</a:t>
            </a:r>
            <a:r>
              <a:rPr lang="en-US" dirty="0"/>
              <a:t>/altera/de5/</a:t>
            </a:r>
            <a:r>
              <a:rPr lang="en-US" dirty="0">
                <a:solidFill>
                  <a:srgbClr val="FF0000"/>
                </a:solidFill>
              </a:rPr>
              <a:t>DE5QGen2x8If128_CLK</a:t>
            </a:r>
            <a:r>
              <a:rPr lang="en-US" dirty="0"/>
              <a:t>/</a:t>
            </a:r>
            <a:r>
              <a:rPr lang="en-US" dirty="0" err="1"/>
              <a:t>hdl</a:t>
            </a:r>
            <a:r>
              <a:rPr lang="en-US" dirty="0"/>
              <a:t>/DE5QGen2x8If128_CLK.v“</a:t>
            </a:r>
            <a:endParaRPr dirty="0"/>
          </a:p>
          <a:p>
            <a:pPr marL="228600" lvl="0" indent="-228600" algn="l" rtl="0">
              <a:lnSpc>
                <a:spcPct val="90000"/>
              </a:lnSpc>
              <a:spcBef>
                <a:spcPts val="1000"/>
              </a:spcBef>
              <a:spcAft>
                <a:spcPts val="0"/>
              </a:spcAft>
              <a:buClr>
                <a:schemeClr val="dk1"/>
              </a:buClr>
              <a:buSzPts val="2000"/>
              <a:buChar char="•"/>
            </a:pPr>
            <a:r>
              <a:rPr lang="en-US" dirty="0"/>
              <a:t>Change module parameter: C_NUM_CHNL to 1</a:t>
            </a:r>
            <a:endParaRPr dirty="0"/>
          </a:p>
          <a:p>
            <a:pPr marL="228600" lvl="0" indent="-228600" algn="l" rtl="0">
              <a:lnSpc>
                <a:spcPct val="90000"/>
              </a:lnSpc>
              <a:spcBef>
                <a:spcPts val="1000"/>
              </a:spcBef>
              <a:spcAft>
                <a:spcPts val="0"/>
              </a:spcAft>
              <a:buClr>
                <a:schemeClr val="dk1"/>
              </a:buClr>
              <a:buSzPts val="2000"/>
              <a:buChar char="•"/>
            </a:pPr>
            <a:r>
              <a:rPr lang="en-US" dirty="0">
                <a:latin typeface="DFKai-SB"/>
                <a:ea typeface="DFKai-SB"/>
                <a:cs typeface="DFKai-SB"/>
                <a:sym typeface="DFKai-SB"/>
              </a:rPr>
              <a:t>底下會有12個chnl_tester的instance，只留下你想要用的那個clk頻率的instance就好，其餘刪掉，並記得修改好線路編號</a:t>
            </a:r>
            <a:endParaRPr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000"/>
              <a:buChar char="•"/>
            </a:pPr>
            <a:r>
              <a:rPr lang="en-US" dirty="0">
                <a:latin typeface="DFKai-SB"/>
                <a:ea typeface="DFKai-SB"/>
                <a:cs typeface="DFKai-SB"/>
                <a:sym typeface="DFKai-SB"/>
              </a:rPr>
              <a:t>可參考雲端硬碟中的</a:t>
            </a:r>
            <a:r>
              <a:rPr lang="en-US" dirty="0"/>
              <a:t>DE5QGen2x8If128_CLK.v </a:t>
            </a:r>
            <a:r>
              <a:rPr lang="en-US" dirty="0" err="1"/>
              <a:t>範例</a:t>
            </a:r>
            <a:endParaRPr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000"/>
              <a:buChar char="•"/>
            </a:pPr>
            <a:r>
              <a:rPr lang="en-US" dirty="0">
                <a:latin typeface="DFKai-SB"/>
                <a:ea typeface="DFKai-SB"/>
                <a:cs typeface="DFKai-SB"/>
                <a:sym typeface="DFKai-SB"/>
              </a:rPr>
              <a:t>quartus開啟project時記得打開_CLK版本的資料夾，燒到FPGA上時也是記得用_CLK版本的資料夾，接下來所有步驟相同，.sdc部分其實本來就已經設定好了，不用特意修改</a:t>
            </a:r>
            <a:endParaRPr dirty="0"/>
          </a:p>
        </p:txBody>
      </p:sp>
      <p:sp>
        <p:nvSpPr>
          <p:cNvPr id="613" name="Google Shape;613;p47"/>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614" name="Google Shape;614;p47"/>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94</a:t>
            </a:fld>
            <a:endParaRPr/>
          </a:p>
        </p:txBody>
      </p:sp>
      <p:pic>
        <p:nvPicPr>
          <p:cNvPr id="615" name="Google Shape;615;p47"/>
          <p:cNvPicPr preferRelativeResize="0"/>
          <p:nvPr/>
        </p:nvPicPr>
        <p:blipFill rotWithShape="1">
          <a:blip r:embed="rId3">
            <a:alphaModFix/>
          </a:blip>
          <a:srcRect/>
          <a:stretch/>
        </p:blipFill>
        <p:spPr>
          <a:xfrm>
            <a:off x="141404" y="4429345"/>
            <a:ext cx="4696480" cy="2353003"/>
          </a:xfrm>
          <a:prstGeom prst="rect">
            <a:avLst/>
          </a:prstGeom>
          <a:noFill/>
          <a:ln>
            <a:noFill/>
          </a:ln>
        </p:spPr>
      </p:pic>
      <p:pic>
        <p:nvPicPr>
          <p:cNvPr id="616" name="Google Shape;616;p47"/>
          <p:cNvPicPr preferRelativeResize="0"/>
          <p:nvPr/>
        </p:nvPicPr>
        <p:blipFill rotWithShape="1">
          <a:blip r:embed="rId4">
            <a:alphaModFix/>
          </a:blip>
          <a:srcRect/>
          <a:stretch/>
        </p:blipFill>
        <p:spPr>
          <a:xfrm>
            <a:off x="4595560" y="4036130"/>
            <a:ext cx="4472939" cy="2746219"/>
          </a:xfrm>
          <a:prstGeom prst="rect">
            <a:avLst/>
          </a:prstGeom>
          <a:noFill/>
          <a:ln>
            <a:noFill/>
          </a:ln>
        </p:spPr>
      </p:pic>
      <p:sp>
        <p:nvSpPr>
          <p:cNvPr id="617" name="Google Shape;617;p47"/>
          <p:cNvSpPr/>
          <p:nvPr/>
        </p:nvSpPr>
        <p:spPr>
          <a:xfrm>
            <a:off x="3137483" y="4941116"/>
            <a:ext cx="184557" cy="28522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8" name="Google Shape;618;p47"/>
          <p:cNvSpPr/>
          <p:nvPr/>
        </p:nvSpPr>
        <p:spPr>
          <a:xfrm>
            <a:off x="5486401" y="5226341"/>
            <a:ext cx="763398" cy="20133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3"/>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dirty="0">
                <a:latin typeface="Times New Roman"/>
                <a:ea typeface="Times New Roman"/>
                <a:cs typeface="Times New Roman"/>
                <a:sym typeface="Times New Roman"/>
              </a:rPr>
              <a:t>FPU IP</a:t>
            </a:r>
            <a:endParaRPr dirty="0"/>
          </a:p>
        </p:txBody>
      </p:sp>
      <p:sp>
        <p:nvSpPr>
          <p:cNvPr id="484" name="Google Shape;484;p33"/>
          <p:cNvSpPr txBox="1">
            <a:spLocks noGrp="1"/>
          </p:cNvSpPr>
          <p:nvPr>
            <p:ph type="body" idx="1"/>
          </p:nvPr>
        </p:nvSpPr>
        <p:spPr>
          <a:xfrm>
            <a:off x="527490" y="1331595"/>
            <a:ext cx="8254313" cy="5161279"/>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Tools    &gt; IP catalog &gt; Library</a:t>
            </a:r>
          </a:p>
          <a:p>
            <a:pPr marL="228600" lvl="0" indent="-228600" algn="l" rtl="0">
              <a:lnSpc>
                <a:spcPct val="90000"/>
              </a:lnSpc>
              <a:spcBef>
                <a:spcPts val="0"/>
              </a:spcBef>
              <a:spcAft>
                <a:spcPts val="0"/>
              </a:spcAft>
              <a:buClr>
                <a:schemeClr val="dk1"/>
              </a:buClr>
              <a:buSzPts val="2000"/>
              <a:buChar char="•"/>
            </a:pPr>
            <a:r>
              <a:rPr lang="en-US" dirty="0">
                <a:latin typeface="Times New Roman"/>
                <a:ea typeface="Times New Roman"/>
                <a:cs typeface="Times New Roman"/>
                <a:sym typeface="Times New Roman"/>
              </a:rPr>
              <a:t>Library &gt; Basic Functions &gt; Arithmetic &gt; ALTERA_FP_FUCTIONS</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Example File name: </a:t>
            </a:r>
            <a:r>
              <a:rPr lang="en-US" dirty="0" err="1">
                <a:solidFill>
                  <a:srgbClr val="FF0000"/>
                </a:solidFill>
                <a:latin typeface="Times New Roman"/>
                <a:ea typeface="Times New Roman"/>
                <a:cs typeface="Times New Roman"/>
                <a:sym typeface="Times New Roman"/>
              </a:rPr>
              <a:t>FPU_add_sub.v</a:t>
            </a:r>
            <a:endParaRPr lang="en-US" dirty="0">
              <a:solidFill>
                <a:srgbClr val="FF0000"/>
              </a:solidFill>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1800"/>
              <a:buChar char="˗"/>
            </a:pPr>
            <a:r>
              <a:rPr lang="zh-TW" altLang="en-US" dirty="0"/>
              <a:t>選擇儲存的檔案名</a:t>
            </a:r>
            <a:r>
              <a:rPr lang="en-US" altLang="zh-TW" dirty="0">
                <a:solidFill>
                  <a:srgbClr val="FF0000"/>
                </a:solidFill>
                <a:latin typeface="Times New Roman"/>
                <a:cs typeface="Times New Roman"/>
                <a:sym typeface="Times New Roman"/>
              </a:rPr>
              <a:t> (save IP variation)</a:t>
            </a:r>
            <a:r>
              <a:rPr lang="en-US" altLang="zh-TW" dirty="0">
                <a:solidFill>
                  <a:srgbClr val="FF0000"/>
                </a:solidFill>
                <a:latin typeface="Times New Roman"/>
                <a:cs typeface="Times New Roman"/>
                <a:sym typeface="Wingdings" panose="05000000000000000000" pitchFamily="2" charset="2"/>
              </a:rPr>
              <a:t></a:t>
            </a: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lang="en-US" dirty="0">
              <a:solidFill>
                <a:srgbClr val="FF0000"/>
              </a:solidFill>
              <a:latin typeface="Times New Roman"/>
              <a:ea typeface="Times New Roman"/>
              <a:cs typeface="Times New Roman"/>
              <a:sym typeface="Times New Roman"/>
            </a:endParaRPr>
          </a:p>
          <a:p>
            <a:pPr marL="685800" lvl="1" indent="-114300" algn="l" rtl="0">
              <a:lnSpc>
                <a:spcPct val="90000"/>
              </a:lnSpc>
              <a:spcBef>
                <a:spcPts val="500"/>
              </a:spcBef>
              <a:spcAft>
                <a:spcPts val="0"/>
              </a:spcAft>
              <a:buClr>
                <a:schemeClr val="dk1"/>
              </a:buClr>
              <a:buSzPts val="1800"/>
              <a:buNone/>
            </a:pPr>
            <a:endParaRPr dirty="0">
              <a:solidFill>
                <a:srgbClr val="FF0000"/>
              </a:solidFill>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The file will be connect to .</a:t>
            </a:r>
            <a:r>
              <a:rPr lang="en-US" dirty="0" err="1">
                <a:latin typeface="Times New Roman"/>
                <a:ea typeface="Times New Roman"/>
                <a:cs typeface="Times New Roman"/>
                <a:sym typeface="Times New Roman"/>
              </a:rPr>
              <a:t>qsf</a:t>
            </a:r>
            <a:r>
              <a:rPr lang="en-US" dirty="0">
                <a:latin typeface="Times New Roman"/>
                <a:ea typeface="Times New Roman"/>
                <a:cs typeface="Times New Roman"/>
                <a:sym typeface="Times New Roman"/>
              </a:rPr>
              <a:t> file automatically</a:t>
            </a:r>
            <a:endParaRPr dirty="0"/>
          </a:p>
          <a:p>
            <a:pPr marL="685800" lvl="1" indent="-228600" algn="l" rtl="0">
              <a:lnSpc>
                <a:spcPct val="90000"/>
              </a:lnSpc>
              <a:spcBef>
                <a:spcPts val="500"/>
              </a:spcBef>
              <a:spcAft>
                <a:spcPts val="0"/>
              </a:spcAft>
              <a:buClr>
                <a:schemeClr val="dk1"/>
              </a:buClr>
              <a:buSzPts val="1800"/>
              <a:buChar char="˗"/>
            </a:pPr>
            <a:r>
              <a:rPr lang="en-US" dirty="0">
                <a:latin typeface="Times New Roman"/>
                <a:ea typeface="Times New Roman"/>
                <a:cs typeface="Times New Roman"/>
                <a:sym typeface="Times New Roman"/>
              </a:rPr>
              <a:t>The generated files will be generated at </a:t>
            </a:r>
            <a:r>
              <a:rPr lang="en-US" dirty="0" err="1">
                <a:latin typeface="Times New Roman"/>
                <a:ea typeface="Times New Roman"/>
                <a:cs typeface="Times New Roman"/>
                <a:sym typeface="Times New Roman"/>
              </a:rPr>
              <a:t>prj</a:t>
            </a:r>
            <a:r>
              <a:rPr lang="en-US" dirty="0">
                <a:latin typeface="Times New Roman"/>
                <a:ea typeface="Times New Roman"/>
                <a:cs typeface="Times New Roman"/>
                <a:sym typeface="Times New Roman"/>
              </a:rPr>
              <a:t>/ directory</a:t>
            </a:r>
            <a:endParaRPr dirty="0"/>
          </a:p>
        </p:txBody>
      </p:sp>
      <p:sp>
        <p:nvSpPr>
          <p:cNvPr id="485" name="Google Shape;485;p33"/>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95</a:t>
            </a:fld>
            <a:endParaRPr/>
          </a:p>
        </p:txBody>
      </p:sp>
      <p:sp>
        <p:nvSpPr>
          <p:cNvPr id="486" name="Google Shape;486;p33"/>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pic>
        <p:nvPicPr>
          <p:cNvPr id="487" name="Google Shape;487;p33"/>
          <p:cNvPicPr preferRelativeResize="0"/>
          <p:nvPr/>
        </p:nvPicPr>
        <p:blipFill rotWithShape="1">
          <a:blip r:embed="rId3">
            <a:alphaModFix/>
          </a:blip>
          <a:srcRect/>
          <a:stretch/>
        </p:blipFill>
        <p:spPr>
          <a:xfrm>
            <a:off x="5094408" y="223654"/>
            <a:ext cx="3192514" cy="1331141"/>
          </a:xfrm>
          <a:prstGeom prst="rect">
            <a:avLst/>
          </a:prstGeom>
          <a:noFill/>
          <a:ln>
            <a:noFill/>
          </a:ln>
        </p:spPr>
      </p:pic>
      <p:pic>
        <p:nvPicPr>
          <p:cNvPr id="488" name="Google Shape;488;p33"/>
          <p:cNvPicPr preferRelativeResize="0"/>
          <p:nvPr/>
        </p:nvPicPr>
        <p:blipFill rotWithShape="1">
          <a:blip r:embed="rId4">
            <a:alphaModFix/>
          </a:blip>
          <a:srcRect/>
          <a:stretch/>
        </p:blipFill>
        <p:spPr>
          <a:xfrm>
            <a:off x="5287813" y="1909693"/>
            <a:ext cx="2844673" cy="1266543"/>
          </a:xfrm>
          <a:prstGeom prst="rect">
            <a:avLst/>
          </a:prstGeom>
          <a:noFill/>
          <a:ln>
            <a:noFill/>
          </a:ln>
        </p:spPr>
      </p:pic>
      <p:pic>
        <p:nvPicPr>
          <p:cNvPr id="489" name="Google Shape;489;p33"/>
          <p:cNvPicPr preferRelativeResize="0"/>
          <p:nvPr/>
        </p:nvPicPr>
        <p:blipFill rotWithShape="1">
          <a:blip r:embed="rId5">
            <a:alphaModFix/>
          </a:blip>
          <a:srcRect/>
          <a:stretch/>
        </p:blipFill>
        <p:spPr>
          <a:xfrm>
            <a:off x="527490" y="3278329"/>
            <a:ext cx="6508376" cy="2197929"/>
          </a:xfrm>
          <a:prstGeom prst="rect">
            <a:avLst/>
          </a:prstGeom>
          <a:noFill/>
          <a:ln>
            <a:noFill/>
          </a:ln>
        </p:spPr>
      </p:pic>
      <p:pic>
        <p:nvPicPr>
          <p:cNvPr id="490" name="Google Shape;490;p33"/>
          <p:cNvPicPr preferRelativeResize="0"/>
          <p:nvPr/>
        </p:nvPicPr>
        <p:blipFill rotWithShape="1">
          <a:blip r:embed="rId6">
            <a:alphaModFix/>
          </a:blip>
          <a:srcRect/>
          <a:stretch/>
        </p:blipFill>
        <p:spPr>
          <a:xfrm>
            <a:off x="4297663" y="3278329"/>
            <a:ext cx="3989259" cy="2197929"/>
          </a:xfrm>
          <a:prstGeom prst="rect">
            <a:avLst/>
          </a:prstGeom>
          <a:noFill/>
          <a:ln>
            <a:noFill/>
          </a:ln>
        </p:spPr>
      </p:pic>
      <p:sp>
        <p:nvSpPr>
          <p:cNvPr id="491" name="Google Shape;491;p33"/>
          <p:cNvSpPr/>
          <p:nvPr/>
        </p:nvSpPr>
        <p:spPr>
          <a:xfrm>
            <a:off x="4950441" y="4082303"/>
            <a:ext cx="864872" cy="274544"/>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2" name="Google Shape;492;p33"/>
          <p:cNvSpPr txBox="1"/>
          <p:nvPr/>
        </p:nvSpPr>
        <p:spPr>
          <a:xfrm>
            <a:off x="5572659" y="4639674"/>
            <a:ext cx="227498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FF0000"/>
                </a:solidFill>
                <a:latin typeface="Times New Roman"/>
                <a:ea typeface="Times New Roman"/>
                <a:cs typeface="Times New Roman"/>
                <a:sym typeface="Times New Roman"/>
              </a:rPr>
              <a:t>Choose 3 stages pipeline </a:t>
            </a:r>
            <a:endParaRPr dirty="0"/>
          </a:p>
          <a:p>
            <a:pPr marL="0" marR="0" lvl="0" indent="0" algn="l" rtl="0">
              <a:spcBef>
                <a:spcPts val="0"/>
              </a:spcBef>
              <a:spcAft>
                <a:spcPts val="0"/>
              </a:spcAft>
              <a:buNone/>
            </a:pPr>
            <a:r>
              <a:rPr lang="en-US" sz="1600" dirty="0">
                <a:solidFill>
                  <a:srgbClr val="FF0000"/>
                </a:solidFill>
                <a:latin typeface="Times New Roman"/>
                <a:ea typeface="Times New Roman"/>
                <a:cs typeface="Times New Roman"/>
                <a:sym typeface="Times New Roman"/>
              </a:rPr>
              <a:t>and check performance</a:t>
            </a:r>
            <a:endParaRPr sz="1600" dirty="0">
              <a:solidFill>
                <a:srgbClr val="FF0000"/>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665"/>
        <p:cNvGrpSpPr/>
        <p:nvPr/>
      </p:nvGrpSpPr>
      <p:grpSpPr>
        <a:xfrm>
          <a:off x="0" y="0"/>
          <a:ext cx="0" cy="0"/>
          <a:chOff x="0" y="0"/>
          <a:chExt cx="0" cy="0"/>
        </a:xfrm>
      </p:grpSpPr>
      <p:sp>
        <p:nvSpPr>
          <p:cNvPr id="666" name="Google Shape;666;p52"/>
          <p:cNvSpPr txBox="1">
            <a:spLocks noGrp="1"/>
          </p:cNvSpPr>
          <p:nvPr>
            <p:ph type="ctrTitle"/>
          </p:nvPr>
        </p:nvSpPr>
        <p:spPr>
          <a:xfrm>
            <a:off x="685800" y="1895662"/>
            <a:ext cx="7772400" cy="382563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D8D8D8"/>
              </a:buClr>
              <a:buSzPts val="3600"/>
              <a:buFont typeface="Times New Roman"/>
              <a:buNone/>
            </a:pPr>
            <a:r>
              <a:rPr lang="en-US" sz="3600">
                <a:solidFill>
                  <a:srgbClr val="D8D8D8"/>
                </a:solidFill>
                <a:latin typeface="Times New Roman"/>
                <a:ea typeface="Times New Roman"/>
                <a:cs typeface="Times New Roman"/>
                <a:sym typeface="Times New Roman"/>
              </a:rPr>
              <a:t>Appendix 1: Modifying PCIe</a:t>
            </a:r>
            <a:br>
              <a:rPr lang="en-US" sz="3600">
                <a:solidFill>
                  <a:srgbClr val="D8D8D8"/>
                </a:solidFill>
                <a:latin typeface="Times New Roman"/>
                <a:ea typeface="Times New Roman"/>
                <a:cs typeface="Times New Roman"/>
                <a:sym typeface="Times New Roman"/>
              </a:rPr>
            </a:br>
            <a:r>
              <a:rPr lang="en-US" sz="3600">
                <a:solidFill>
                  <a:srgbClr val="D8D8D8"/>
                </a:solidFill>
                <a:latin typeface="Times New Roman"/>
                <a:ea typeface="Times New Roman"/>
                <a:cs typeface="Times New Roman"/>
                <a:sym typeface="Times New Roman"/>
              </a:rPr>
              <a:t>Appendix 2: testutil</a:t>
            </a:r>
            <a:br>
              <a:rPr lang="en-US" sz="3600">
                <a:solidFill>
                  <a:srgbClr val="D8D8D8"/>
                </a:solidFill>
                <a:latin typeface="Times New Roman"/>
                <a:ea typeface="Times New Roman"/>
                <a:cs typeface="Times New Roman"/>
                <a:sym typeface="Times New Roman"/>
              </a:rPr>
            </a:br>
            <a:r>
              <a:rPr lang="en-US" sz="3600">
                <a:solidFill>
                  <a:srgbClr val="D8D8D8"/>
                </a:solidFill>
                <a:latin typeface="Times New Roman"/>
                <a:ea typeface="Times New Roman"/>
                <a:cs typeface="Times New Roman"/>
                <a:sym typeface="Times New Roman"/>
              </a:rPr>
              <a:t>Appendix 3</a:t>
            </a:r>
            <a:r>
              <a:rPr lang="en-US" sz="3600">
                <a:solidFill>
                  <a:srgbClr val="D8D8D8"/>
                </a:solidFill>
              </a:rPr>
              <a:t>: _CLK version</a:t>
            </a:r>
            <a:br>
              <a:rPr lang="en-US" sz="3600"/>
            </a:br>
            <a:r>
              <a:rPr lang="en-US" sz="3600"/>
              <a:t>Appendix 4: DE5a</a:t>
            </a:r>
            <a:br>
              <a:rPr lang="en-US" sz="3600">
                <a:solidFill>
                  <a:srgbClr val="D8D8D8"/>
                </a:solidFill>
              </a:rPr>
            </a:br>
            <a:r>
              <a:rPr lang="en-US" sz="3600">
                <a:solidFill>
                  <a:srgbClr val="D8D8D8"/>
                </a:solidFill>
              </a:rPr>
              <a:t>Appendix 5: Setting up FPGA</a:t>
            </a:r>
            <a:br>
              <a:rPr lang="en-US" sz="3600">
                <a:solidFill>
                  <a:srgbClr val="D8D8D8"/>
                </a:solidFill>
              </a:rPr>
            </a:br>
            <a:r>
              <a:rPr lang="en-US" sz="3600">
                <a:solidFill>
                  <a:srgbClr val="D8D8D8"/>
                </a:solidFill>
              </a:rPr>
              <a:t>Appendix 6: Modify I/O more output</a:t>
            </a:r>
            <a:endParaRPr sz="3600">
              <a:solidFill>
                <a:srgbClr val="D8D8D8"/>
              </a:solidFill>
            </a:endParaRPr>
          </a:p>
        </p:txBody>
      </p:sp>
      <p:sp>
        <p:nvSpPr>
          <p:cNvPr id="667" name="Google Shape;667;p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96</a:t>
            </a:fld>
            <a:endParaRPr/>
          </a:p>
        </p:txBody>
      </p:sp>
      <p:sp>
        <p:nvSpPr>
          <p:cNvPr id="668" name="Google Shape;668;p5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53"/>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Data at</a:t>
            </a:r>
            <a:endParaRPr/>
          </a:p>
        </p:txBody>
      </p:sp>
      <p:sp>
        <p:nvSpPr>
          <p:cNvPr id="674" name="Google Shape;674;p53"/>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t>\\Bl430_ds918p\bl430_ds918p\MD501 Master Data\R07_黃家翰\Thesis\Oral_Presentation</a:t>
            </a:r>
            <a:endParaRPr/>
          </a:p>
        </p:txBody>
      </p:sp>
      <p:sp>
        <p:nvSpPr>
          <p:cNvPr id="675" name="Google Shape;675;p53"/>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676" name="Google Shape;676;p53"/>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680"/>
        <p:cNvGrpSpPr/>
        <p:nvPr/>
      </p:nvGrpSpPr>
      <p:grpSpPr>
        <a:xfrm>
          <a:off x="0" y="0"/>
          <a:ext cx="0" cy="0"/>
          <a:chOff x="0" y="0"/>
          <a:chExt cx="0" cy="0"/>
        </a:xfrm>
      </p:grpSpPr>
      <p:sp>
        <p:nvSpPr>
          <p:cNvPr id="681" name="Google Shape;681;p54"/>
          <p:cNvSpPr txBox="1">
            <a:spLocks noGrp="1"/>
          </p:cNvSpPr>
          <p:nvPr>
            <p:ph type="ctrTitle"/>
          </p:nvPr>
        </p:nvSpPr>
        <p:spPr>
          <a:xfrm>
            <a:off x="685800" y="1895662"/>
            <a:ext cx="7772400" cy="382563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D8D8D8"/>
              </a:buClr>
              <a:buSzPts val="3600"/>
              <a:buFont typeface="Times New Roman"/>
              <a:buNone/>
            </a:pPr>
            <a:r>
              <a:rPr lang="en-US" sz="3600">
                <a:solidFill>
                  <a:srgbClr val="D8D8D8"/>
                </a:solidFill>
                <a:latin typeface="Times New Roman"/>
                <a:ea typeface="Times New Roman"/>
                <a:cs typeface="Times New Roman"/>
                <a:sym typeface="Times New Roman"/>
              </a:rPr>
              <a:t>Appendix 1: Modifying PCIe</a:t>
            </a:r>
            <a:br>
              <a:rPr lang="en-US" sz="3600">
                <a:solidFill>
                  <a:srgbClr val="D8D8D8"/>
                </a:solidFill>
                <a:latin typeface="Times New Roman"/>
                <a:ea typeface="Times New Roman"/>
                <a:cs typeface="Times New Roman"/>
                <a:sym typeface="Times New Roman"/>
              </a:rPr>
            </a:br>
            <a:r>
              <a:rPr lang="en-US" sz="3600">
                <a:solidFill>
                  <a:srgbClr val="D8D8D8"/>
                </a:solidFill>
                <a:latin typeface="Times New Roman"/>
                <a:ea typeface="Times New Roman"/>
                <a:cs typeface="Times New Roman"/>
                <a:sym typeface="Times New Roman"/>
              </a:rPr>
              <a:t>Appendix 2: testutil</a:t>
            </a:r>
            <a:br>
              <a:rPr lang="en-US" sz="3600">
                <a:solidFill>
                  <a:srgbClr val="D8D8D8"/>
                </a:solidFill>
                <a:latin typeface="Times New Roman"/>
                <a:ea typeface="Times New Roman"/>
                <a:cs typeface="Times New Roman"/>
                <a:sym typeface="Times New Roman"/>
              </a:rPr>
            </a:br>
            <a:r>
              <a:rPr lang="en-US" sz="3600">
                <a:solidFill>
                  <a:srgbClr val="D8D8D8"/>
                </a:solidFill>
                <a:latin typeface="Times New Roman"/>
                <a:ea typeface="Times New Roman"/>
                <a:cs typeface="Times New Roman"/>
                <a:sym typeface="Times New Roman"/>
              </a:rPr>
              <a:t>Appendix 3</a:t>
            </a:r>
            <a:r>
              <a:rPr lang="en-US" sz="3600">
                <a:solidFill>
                  <a:srgbClr val="D8D8D8"/>
                </a:solidFill>
              </a:rPr>
              <a:t>: _CLK version</a:t>
            </a:r>
            <a:br>
              <a:rPr lang="en-US" sz="3600">
                <a:solidFill>
                  <a:srgbClr val="D8D8D8"/>
                </a:solidFill>
              </a:rPr>
            </a:br>
            <a:r>
              <a:rPr lang="en-US" sz="3600">
                <a:solidFill>
                  <a:srgbClr val="D8D8D8"/>
                </a:solidFill>
              </a:rPr>
              <a:t>Appendix 4: DE5a</a:t>
            </a:r>
            <a:br>
              <a:rPr lang="en-US" sz="3600"/>
            </a:br>
            <a:r>
              <a:rPr lang="en-US" sz="3600"/>
              <a:t>Appendix 5: Setting up FPGA</a:t>
            </a:r>
            <a:br>
              <a:rPr lang="en-US" sz="3600"/>
            </a:br>
            <a:r>
              <a:rPr lang="en-US" sz="3600">
                <a:solidFill>
                  <a:srgbClr val="D8D8D8"/>
                </a:solidFill>
              </a:rPr>
              <a:t>Appendix 6: Modify I/O more output</a:t>
            </a:r>
            <a:endParaRPr sz="3600">
              <a:solidFill>
                <a:srgbClr val="D8D8D8"/>
              </a:solidFill>
            </a:endParaRPr>
          </a:p>
        </p:txBody>
      </p:sp>
      <p:sp>
        <p:nvSpPr>
          <p:cNvPr id="682" name="Google Shape;682;p5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98</a:t>
            </a:fld>
            <a:endParaRPr/>
          </a:p>
        </p:txBody>
      </p:sp>
      <p:sp>
        <p:nvSpPr>
          <p:cNvPr id="683" name="Google Shape;683;p5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687"/>
        <p:cNvGrpSpPr/>
        <p:nvPr/>
      </p:nvGrpSpPr>
      <p:grpSpPr>
        <a:xfrm>
          <a:off x="0" y="0"/>
          <a:ext cx="0" cy="0"/>
          <a:chOff x="0" y="0"/>
          <a:chExt cx="0" cy="0"/>
        </a:xfrm>
      </p:grpSpPr>
      <p:sp>
        <p:nvSpPr>
          <p:cNvPr id="688" name="Google Shape;688;p55"/>
          <p:cNvSpPr txBox="1">
            <a:spLocks noGrp="1"/>
          </p:cNvSpPr>
          <p:nvPr>
            <p:ph type="title"/>
          </p:nvPr>
        </p:nvSpPr>
        <p:spPr>
          <a:xfrm>
            <a:off x="477795" y="365126"/>
            <a:ext cx="8254313" cy="7914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t>FPGA server</a:t>
            </a:r>
            <a:endParaRPr/>
          </a:p>
        </p:txBody>
      </p:sp>
      <p:sp>
        <p:nvSpPr>
          <p:cNvPr id="689" name="Google Shape;689;p55"/>
          <p:cNvSpPr txBox="1">
            <a:spLocks noGrp="1"/>
          </p:cNvSpPr>
          <p:nvPr>
            <p:ph type="body" idx="1"/>
          </p:nvPr>
        </p:nvSpPr>
        <p:spPr>
          <a:xfrm>
            <a:off x="477795" y="1252152"/>
            <a:ext cx="8254313" cy="49248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t>Install CentOS or Ubuntu</a:t>
            </a:r>
            <a:endParaRPr dirty="0"/>
          </a:p>
          <a:p>
            <a:pPr marL="228600" lvl="0" indent="-228600" algn="l" rtl="0">
              <a:lnSpc>
                <a:spcPct val="90000"/>
              </a:lnSpc>
              <a:spcBef>
                <a:spcPts val="1000"/>
              </a:spcBef>
              <a:spcAft>
                <a:spcPts val="0"/>
              </a:spcAft>
              <a:buClr>
                <a:schemeClr val="dk1"/>
              </a:buClr>
              <a:buSzPts val="2000"/>
              <a:buChar char="•"/>
            </a:pPr>
            <a:r>
              <a:rPr lang="en-US" dirty="0"/>
              <a:t>Change BIOS for Linux system, close windows secure reboot</a:t>
            </a:r>
            <a:endParaRPr dirty="0"/>
          </a:p>
          <a:p>
            <a:pPr marL="228600" lvl="0" indent="-228600" algn="l" rtl="0">
              <a:lnSpc>
                <a:spcPct val="90000"/>
              </a:lnSpc>
              <a:spcBef>
                <a:spcPts val="1000"/>
              </a:spcBef>
              <a:spcAft>
                <a:spcPts val="0"/>
              </a:spcAft>
              <a:buClr>
                <a:schemeClr val="dk1"/>
              </a:buClr>
              <a:buSzPts val="2000"/>
              <a:buChar char="•"/>
            </a:pPr>
            <a:r>
              <a:rPr lang="en-US" dirty="0"/>
              <a:t>Install RIFFA by the PDF file</a:t>
            </a:r>
            <a:endParaRPr dirty="0"/>
          </a:p>
          <a:p>
            <a:pPr marL="228600" lvl="0" indent="-101600" algn="l" rtl="0">
              <a:lnSpc>
                <a:spcPct val="90000"/>
              </a:lnSpc>
              <a:spcBef>
                <a:spcPts val="1000"/>
              </a:spcBef>
              <a:spcAft>
                <a:spcPts val="0"/>
              </a:spcAft>
              <a:buClr>
                <a:schemeClr val="dk1"/>
              </a:buClr>
              <a:buSzPts val="2000"/>
              <a:buNone/>
            </a:pPr>
            <a:endParaRPr dirty="0"/>
          </a:p>
        </p:txBody>
      </p:sp>
      <p:sp>
        <p:nvSpPr>
          <p:cNvPr id="690" name="Google Shape;690;p55"/>
          <p:cNvSpPr txBox="1">
            <a:spLocks noGrp="1"/>
          </p:cNvSpPr>
          <p:nvPr>
            <p:ph type="dt" idx="10"/>
          </p:nvPr>
        </p:nvSpPr>
        <p:spPr>
          <a:xfrm>
            <a:off x="477795"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2021/07/30</a:t>
            </a:r>
            <a:endParaRPr/>
          </a:p>
        </p:txBody>
      </p:sp>
      <p:sp>
        <p:nvSpPr>
          <p:cNvPr id="691" name="Google Shape;691;p55"/>
          <p:cNvSpPr txBox="1">
            <a:spLocks noGrp="1"/>
          </p:cNvSpPr>
          <p:nvPr>
            <p:ph type="sldNum" idx="12"/>
          </p:nvPr>
        </p:nvSpPr>
        <p:spPr>
          <a:xfrm>
            <a:off x="6820415" y="6346698"/>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Office 佈景主題">
  <a:themeElements>
    <a:clrScheme name="Office 佈景主題">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28468</TotalTime>
  <Words>5468</Words>
  <Application>Microsoft Office PowerPoint</Application>
  <PresentationFormat>如螢幕大小 (4:3)</PresentationFormat>
  <Paragraphs>931</Paragraphs>
  <Slides>101</Slides>
  <Notes>88</Notes>
  <HiddenSlides>7</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101</vt:i4>
      </vt:variant>
    </vt:vector>
  </HeadingPairs>
  <TitlesOfParts>
    <vt:vector size="108" baseType="lpstr">
      <vt:lpstr>DFKai-SB</vt:lpstr>
      <vt:lpstr>DFKai-SB</vt:lpstr>
      <vt:lpstr>Arial</vt:lpstr>
      <vt:lpstr>Calibri</vt:lpstr>
      <vt:lpstr>Times New Roman</vt:lpstr>
      <vt:lpstr>Wingdings</vt:lpstr>
      <vt:lpstr>Office 佈景主題</vt:lpstr>
      <vt:lpstr>RIFFA 2.2.2 for dummy</vt:lpstr>
      <vt:lpstr>Outline</vt:lpstr>
      <vt:lpstr>Outline</vt:lpstr>
      <vt:lpstr>Terasic FPGA</vt:lpstr>
      <vt:lpstr>Terasic FPGA</vt:lpstr>
      <vt:lpstr>Terasic FPGA</vt:lpstr>
      <vt:lpstr>notion</vt:lpstr>
      <vt:lpstr>Server list</vt:lpstr>
      <vt:lpstr>Outline</vt:lpstr>
      <vt:lpstr>What is RIFFA</vt:lpstr>
      <vt:lpstr>What is RIFFA</vt:lpstr>
      <vt:lpstr>What is RIFFA</vt:lpstr>
      <vt:lpstr>What is RIFFA</vt:lpstr>
      <vt:lpstr>RIFFA</vt:lpstr>
      <vt:lpstr>Top module file</vt:lpstr>
      <vt:lpstr>Software Interface</vt:lpstr>
      <vt:lpstr>Software Interface</vt:lpstr>
      <vt:lpstr>Sample usage</vt:lpstr>
      <vt:lpstr>PowerPoint 簡報</vt:lpstr>
      <vt:lpstr>PowerPoint 簡報</vt:lpstr>
      <vt:lpstr>PowerPoint 簡報</vt:lpstr>
      <vt:lpstr>TX protocol basic</vt:lpstr>
      <vt:lpstr>RX protocol basic</vt:lpstr>
      <vt:lpstr>Sample usage</vt:lpstr>
      <vt:lpstr>tb_chnl_tester.v -&gt; RX</vt:lpstr>
      <vt:lpstr>tb_chnl_tester.v -&gt; TX</vt:lpstr>
      <vt:lpstr>Some hints</vt:lpstr>
      <vt:lpstr>Signal Tap</vt:lpstr>
      <vt:lpstr>Adventure time</vt:lpstr>
      <vt:lpstr>Outline</vt:lpstr>
      <vt:lpstr>Recommended design flow</vt:lpstr>
      <vt:lpstr>Practice time</vt:lpstr>
      <vt:lpstr>Practice time</vt:lpstr>
      <vt:lpstr>Practice time</vt:lpstr>
      <vt:lpstr>Step-by-step guide - RTL simulation</vt:lpstr>
      <vt:lpstr>Step-by-step guide - FPGA simulation</vt:lpstr>
      <vt:lpstr>Step-by-step guide</vt:lpstr>
      <vt:lpstr>Step-by-step guide</vt:lpstr>
      <vt:lpstr>Step-by-step guide</vt:lpstr>
      <vt:lpstr>Step-by-step guide</vt:lpstr>
      <vt:lpstr>Step-by-step guide</vt:lpstr>
      <vt:lpstr>Step-by-step guide</vt:lpstr>
      <vt:lpstr>Step-by-step guide</vt:lpstr>
      <vt:lpstr>Step-by-step guide</vt:lpstr>
      <vt:lpstr>Step-by-step guide</vt:lpstr>
      <vt:lpstr>Step-by-step guide</vt:lpstr>
      <vt:lpstr>Step-by-step guide</vt:lpstr>
      <vt:lpstr>Step-by-step guide</vt:lpstr>
      <vt:lpstr>Step-by-step guide</vt:lpstr>
      <vt:lpstr>TODOs</vt:lpstr>
      <vt:lpstr>DRAM tutorial</vt:lpstr>
      <vt:lpstr>External Memory Interface IP</vt:lpstr>
      <vt:lpstr>Avalon Memory-Mapped Protocol</vt:lpstr>
      <vt:lpstr>PowerPoint 簡報</vt:lpstr>
      <vt:lpstr>Avalon MM Basic Signals</vt:lpstr>
      <vt:lpstr>Avalon MM Slave Transfer Types</vt:lpstr>
      <vt:lpstr>Avalon MM Basic Waveform</vt:lpstr>
      <vt:lpstr>Basic Avalon MM Operation in the example</vt:lpstr>
      <vt:lpstr>Basic Avalon MM Operation in the Example</vt:lpstr>
      <vt:lpstr>DRAM tutorial</vt:lpstr>
      <vt:lpstr>Example Code</vt:lpstr>
      <vt:lpstr>Example Code</vt:lpstr>
      <vt:lpstr>PowerPoint 簡報</vt:lpstr>
      <vt:lpstr>Example Code Reproduce</vt:lpstr>
      <vt:lpstr>Example Code Reproduce</vt:lpstr>
      <vt:lpstr>Example Code Reproduce – Qsys tool</vt:lpstr>
      <vt:lpstr>Example Code Reproduce – You might occur</vt:lpstr>
      <vt:lpstr>Example Code Reproduce – TODO</vt:lpstr>
      <vt:lpstr>DRAM tutorial</vt:lpstr>
      <vt:lpstr>Quartus Project Settings</vt:lpstr>
      <vt:lpstr>DDR4 Qsys IP Design</vt:lpstr>
      <vt:lpstr>DDR4 Qsys IP Design</vt:lpstr>
      <vt:lpstr>Quartus Top Module</vt:lpstr>
      <vt:lpstr>SDC File</vt:lpstr>
      <vt:lpstr>Timing</vt:lpstr>
      <vt:lpstr>DRAM tutorial</vt:lpstr>
      <vt:lpstr>RTL simulation with Qsys IP</vt:lpstr>
      <vt:lpstr>PowerPoint 簡報</vt:lpstr>
      <vt:lpstr>PowerPoint 簡報</vt:lpstr>
      <vt:lpstr>Memory IP Simulation Example Code</vt:lpstr>
      <vt:lpstr>DRAM tutorial</vt:lpstr>
      <vt:lpstr>Extension</vt:lpstr>
      <vt:lpstr>Appendix</vt:lpstr>
      <vt:lpstr>Appendix</vt:lpstr>
      <vt:lpstr>Appendix 1: Modifying PCIe Appendix 2: _CLK version Appendix 4: DE5a Appendix 5: Setting up FPGA Appendix 6: Modify I/O more output</vt:lpstr>
      <vt:lpstr>Modifying the PCIE</vt:lpstr>
      <vt:lpstr>Modifying the PCIe on the Qsys</vt:lpstr>
      <vt:lpstr>Changing PCIe generation</vt:lpstr>
      <vt:lpstr>Changing width</vt:lpstr>
      <vt:lpstr>Changing number of lanes</vt:lpstr>
      <vt:lpstr>HW1.</vt:lpstr>
      <vt:lpstr>Appendix 1: Modifying PCIe Appendix 2: _CLK version Appendix 4: DE5a Appendix 5: Setting up FPGA Appendix 6: Modify I/O more output</vt:lpstr>
      <vt:lpstr>DE5QGen2x8If128_CLK</vt:lpstr>
      <vt:lpstr>Using _CLK version</vt:lpstr>
      <vt:lpstr>FPU IP</vt:lpstr>
      <vt:lpstr>Appendix 1: Modifying PCIe Appendix 2: testutil Appendix 3: _CLK version Appendix 4: DE5a Appendix 5: Setting up FPGA Appendix 6: Modify I/O more output</vt:lpstr>
      <vt:lpstr>Data at</vt:lpstr>
      <vt:lpstr>Appendix 1: Modifying PCIe Appendix 2: testutil Appendix 3: _CLK version Appendix 4: DE5a Appendix 5: Setting up FPGA Appendix 6: Modify I/O more output</vt:lpstr>
      <vt:lpstr>FPGA server</vt:lpstr>
      <vt:lpstr>Appendix 1: Modifying PCIe Appendix 2: testutil Appendix 3: _CLK version Appendix 4: DE5a Appendix 5: Setting up FPGA Appendix 6: Modify I/O more output</vt:lpstr>
      <vt:lpstr>I/O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RIFFA 2.2.2 for dummy</dc:title>
  <dc:creator>Jeff</dc:creator>
  <cp:lastModifiedBy>bl430</cp:lastModifiedBy>
  <cp:revision>70</cp:revision>
  <dcterms:created xsi:type="dcterms:W3CDTF">2018-10-28T09:48:40Z</dcterms:created>
  <dcterms:modified xsi:type="dcterms:W3CDTF">2025-07-26T06:16:41Z</dcterms:modified>
</cp:coreProperties>
</file>